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144000" type="screen4x3"/>
  <p:notesSz cx="6735763" cy="986948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xmlns="">
        <p15:guide id="1" orient="horz" pos="2880">
          <p15:clr>
            <a:srgbClr val="A4A3A4"/>
          </p15:clr>
        </p15:guide>
        <p15:guide id="2" pos="43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0FDF"/>
    <a:srgbClr val="A860CC"/>
    <a:srgbClr val="8825AB"/>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6" d="100"/>
          <a:sy n="136" d="100"/>
        </p:scale>
        <p:origin x="-678" y="-72"/>
      </p:cViewPr>
      <p:guideLst>
        <p:guide orient="horz" pos="2880"/>
        <p:guide pos="43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3"/>
            <a:ext cx="5829300" cy="1960033"/>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xmlns="" id="{52C19EA7-E5D3-46C8-8090-9F25CCDDDDC4}"/>
              </a:ext>
            </a:extLst>
          </p:cNvPr>
          <p:cNvSpPr>
            <a:spLocks noGrp="1"/>
          </p:cNvSpPr>
          <p:nvPr>
            <p:ph type="dt" sz="half" idx="10"/>
          </p:nvPr>
        </p:nvSpPr>
        <p:spPr/>
        <p:txBody>
          <a:bodyPr/>
          <a:lstStyle>
            <a:lvl1pPr>
              <a:defRPr/>
            </a:lvl1pPr>
          </a:lstStyle>
          <a:p>
            <a:pPr>
              <a:defRPr/>
            </a:pPr>
            <a:fld id="{EA65A82E-8BF9-4606-BFFB-38252D4E42A0}" type="datetimeFigureOut">
              <a:rPr lang="ja-JP" altLang="en-US"/>
              <a:pPr>
                <a:defRPr/>
              </a:pPr>
              <a:t>2018/6/4</a:t>
            </a:fld>
            <a:endParaRPr lang="ja-JP" altLang="en-US" dirty="0"/>
          </a:p>
        </p:txBody>
      </p:sp>
      <p:sp>
        <p:nvSpPr>
          <p:cNvPr id="5" name="フッター プレースホルダー 4">
            <a:extLst>
              <a:ext uri="{FF2B5EF4-FFF2-40B4-BE49-F238E27FC236}">
                <a16:creationId xmlns:a16="http://schemas.microsoft.com/office/drawing/2014/main" xmlns="" id="{919A1BE7-A805-47AE-BFD4-C02550F210B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xmlns="" id="{EFA2B15E-81D5-4638-A7AD-C996853F37D2}"/>
              </a:ext>
            </a:extLst>
          </p:cNvPr>
          <p:cNvSpPr>
            <a:spLocks noGrp="1"/>
          </p:cNvSpPr>
          <p:nvPr>
            <p:ph type="sldNum" sz="quarter" idx="12"/>
          </p:nvPr>
        </p:nvSpPr>
        <p:spPr/>
        <p:txBody>
          <a:bodyPr/>
          <a:lstStyle>
            <a:lvl1pPr>
              <a:defRPr/>
            </a:lvl1pPr>
          </a:lstStyle>
          <a:p>
            <a:pPr>
              <a:defRPr/>
            </a:pPr>
            <a:fld id="{C8CD2655-F410-4729-B886-1892FECE1324}" type="slidenum">
              <a:rPr lang="ja-JP" altLang="en-US"/>
              <a:pPr>
                <a:defRPr/>
              </a:pPr>
              <a:t>‹#›</a:t>
            </a:fld>
            <a:endParaRPr lang="ja-JP" altLang="en-US"/>
          </a:p>
        </p:txBody>
      </p:sp>
    </p:spTree>
    <p:extLst>
      <p:ext uri="{BB962C8B-B14F-4D97-AF65-F5344CB8AC3E}">
        <p14:creationId xmlns:p14="http://schemas.microsoft.com/office/powerpoint/2010/main" val="415541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xmlns="" id="{E162A29A-07E5-4B2B-B272-6F98B5FA4488}"/>
              </a:ext>
            </a:extLst>
          </p:cNvPr>
          <p:cNvSpPr>
            <a:spLocks noGrp="1"/>
          </p:cNvSpPr>
          <p:nvPr>
            <p:ph type="dt" sz="half" idx="10"/>
          </p:nvPr>
        </p:nvSpPr>
        <p:spPr/>
        <p:txBody>
          <a:bodyPr/>
          <a:lstStyle>
            <a:lvl1pPr>
              <a:defRPr/>
            </a:lvl1pPr>
          </a:lstStyle>
          <a:p>
            <a:pPr>
              <a:defRPr/>
            </a:pPr>
            <a:fld id="{A1298977-E425-4BB2-B221-C47FE4D8F020}" type="datetimeFigureOut">
              <a:rPr lang="ja-JP" altLang="en-US"/>
              <a:pPr>
                <a:defRPr/>
              </a:pPr>
              <a:t>2018/6/4</a:t>
            </a:fld>
            <a:endParaRPr lang="ja-JP" altLang="en-US" dirty="0"/>
          </a:p>
        </p:txBody>
      </p:sp>
      <p:sp>
        <p:nvSpPr>
          <p:cNvPr id="5" name="フッター プレースホルダー 4">
            <a:extLst>
              <a:ext uri="{FF2B5EF4-FFF2-40B4-BE49-F238E27FC236}">
                <a16:creationId xmlns:a16="http://schemas.microsoft.com/office/drawing/2014/main" xmlns="" id="{1EB7FBD1-9C67-4205-A159-D7BE25794CD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xmlns="" id="{B99F8F81-5AF6-4011-8FD1-098CA36DC7CE}"/>
              </a:ext>
            </a:extLst>
          </p:cNvPr>
          <p:cNvSpPr>
            <a:spLocks noGrp="1"/>
          </p:cNvSpPr>
          <p:nvPr>
            <p:ph type="sldNum" sz="quarter" idx="12"/>
          </p:nvPr>
        </p:nvSpPr>
        <p:spPr/>
        <p:txBody>
          <a:bodyPr/>
          <a:lstStyle>
            <a:lvl1pPr>
              <a:defRPr/>
            </a:lvl1pPr>
          </a:lstStyle>
          <a:p>
            <a:pPr>
              <a:defRPr/>
            </a:pPr>
            <a:fld id="{987CEEAF-9155-4722-8F1D-469190A2A1C6}" type="slidenum">
              <a:rPr lang="ja-JP" altLang="en-US"/>
              <a:pPr>
                <a:defRPr/>
              </a:pPr>
              <a:t>‹#›</a:t>
            </a:fld>
            <a:endParaRPr lang="ja-JP" altLang="en-US"/>
          </a:p>
        </p:txBody>
      </p:sp>
    </p:spTree>
    <p:extLst>
      <p:ext uri="{BB962C8B-B14F-4D97-AF65-F5344CB8AC3E}">
        <p14:creationId xmlns:p14="http://schemas.microsoft.com/office/powerpoint/2010/main" val="171510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90"/>
            <a:ext cx="1543050" cy="780203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66190"/>
            <a:ext cx="4514850" cy="78020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xmlns="" id="{F48952E3-DB15-4AAD-825C-B94553114EDF}"/>
              </a:ext>
            </a:extLst>
          </p:cNvPr>
          <p:cNvSpPr>
            <a:spLocks noGrp="1"/>
          </p:cNvSpPr>
          <p:nvPr>
            <p:ph type="dt" sz="half" idx="10"/>
          </p:nvPr>
        </p:nvSpPr>
        <p:spPr/>
        <p:txBody>
          <a:bodyPr/>
          <a:lstStyle>
            <a:lvl1pPr>
              <a:defRPr/>
            </a:lvl1pPr>
          </a:lstStyle>
          <a:p>
            <a:pPr>
              <a:defRPr/>
            </a:pPr>
            <a:fld id="{33D3A9F5-8566-4B5B-A1DC-5368CA87C839}" type="datetimeFigureOut">
              <a:rPr lang="ja-JP" altLang="en-US"/>
              <a:pPr>
                <a:defRPr/>
              </a:pPr>
              <a:t>2018/6/4</a:t>
            </a:fld>
            <a:endParaRPr lang="ja-JP" altLang="en-US" dirty="0"/>
          </a:p>
        </p:txBody>
      </p:sp>
      <p:sp>
        <p:nvSpPr>
          <p:cNvPr id="5" name="フッター プレースホルダー 4">
            <a:extLst>
              <a:ext uri="{FF2B5EF4-FFF2-40B4-BE49-F238E27FC236}">
                <a16:creationId xmlns:a16="http://schemas.microsoft.com/office/drawing/2014/main" xmlns="" id="{2173E603-463C-46B2-BAB6-122A77D9BEC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xmlns="" id="{B1604784-F2A9-4B1D-BDB6-B588E74F5857}"/>
              </a:ext>
            </a:extLst>
          </p:cNvPr>
          <p:cNvSpPr>
            <a:spLocks noGrp="1"/>
          </p:cNvSpPr>
          <p:nvPr>
            <p:ph type="sldNum" sz="quarter" idx="12"/>
          </p:nvPr>
        </p:nvSpPr>
        <p:spPr/>
        <p:txBody>
          <a:bodyPr/>
          <a:lstStyle>
            <a:lvl1pPr>
              <a:defRPr/>
            </a:lvl1pPr>
          </a:lstStyle>
          <a:p>
            <a:pPr>
              <a:defRPr/>
            </a:pPr>
            <a:fld id="{51A45F62-50BF-4D95-91D9-D72006D4EF63}" type="slidenum">
              <a:rPr lang="ja-JP" altLang="en-US"/>
              <a:pPr>
                <a:defRPr/>
              </a:pPr>
              <a:t>‹#›</a:t>
            </a:fld>
            <a:endParaRPr lang="ja-JP" altLang="en-US"/>
          </a:p>
        </p:txBody>
      </p:sp>
    </p:spTree>
    <p:extLst>
      <p:ext uri="{BB962C8B-B14F-4D97-AF65-F5344CB8AC3E}">
        <p14:creationId xmlns:p14="http://schemas.microsoft.com/office/powerpoint/2010/main" val="283444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xmlns="" id="{CEAB0670-6D2B-480C-960C-205D850564DE}"/>
              </a:ext>
            </a:extLst>
          </p:cNvPr>
          <p:cNvSpPr>
            <a:spLocks noGrp="1"/>
          </p:cNvSpPr>
          <p:nvPr>
            <p:ph type="dt" sz="half" idx="10"/>
          </p:nvPr>
        </p:nvSpPr>
        <p:spPr/>
        <p:txBody>
          <a:bodyPr/>
          <a:lstStyle>
            <a:lvl1pPr>
              <a:defRPr/>
            </a:lvl1pPr>
          </a:lstStyle>
          <a:p>
            <a:pPr>
              <a:defRPr/>
            </a:pPr>
            <a:fld id="{CF67EA82-3817-47D6-B03F-79C7F6D6AAED}" type="datetimeFigureOut">
              <a:rPr lang="ja-JP" altLang="en-US"/>
              <a:pPr>
                <a:defRPr/>
              </a:pPr>
              <a:t>2018/6/4</a:t>
            </a:fld>
            <a:endParaRPr lang="ja-JP" altLang="en-US" dirty="0"/>
          </a:p>
        </p:txBody>
      </p:sp>
      <p:sp>
        <p:nvSpPr>
          <p:cNvPr id="5" name="フッター プレースホルダー 4">
            <a:extLst>
              <a:ext uri="{FF2B5EF4-FFF2-40B4-BE49-F238E27FC236}">
                <a16:creationId xmlns:a16="http://schemas.microsoft.com/office/drawing/2014/main" xmlns="" id="{CACEF99E-C4F9-4D86-B866-52A075FBA12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xmlns="" id="{AE964C4D-3C95-4DB5-B720-08705931CE20}"/>
              </a:ext>
            </a:extLst>
          </p:cNvPr>
          <p:cNvSpPr>
            <a:spLocks noGrp="1"/>
          </p:cNvSpPr>
          <p:nvPr>
            <p:ph type="sldNum" sz="quarter" idx="12"/>
          </p:nvPr>
        </p:nvSpPr>
        <p:spPr/>
        <p:txBody>
          <a:bodyPr/>
          <a:lstStyle>
            <a:lvl1pPr>
              <a:defRPr/>
            </a:lvl1pPr>
          </a:lstStyle>
          <a:p>
            <a:pPr>
              <a:defRPr/>
            </a:pPr>
            <a:fld id="{56B38A39-B5B2-444B-B6A5-5B582EC03413}" type="slidenum">
              <a:rPr lang="ja-JP" altLang="en-US"/>
              <a:pPr>
                <a:defRPr/>
              </a:pPr>
              <a:t>‹#›</a:t>
            </a:fld>
            <a:endParaRPr lang="ja-JP" altLang="en-US"/>
          </a:p>
        </p:txBody>
      </p:sp>
    </p:spTree>
    <p:extLst>
      <p:ext uri="{BB962C8B-B14F-4D97-AF65-F5344CB8AC3E}">
        <p14:creationId xmlns:p14="http://schemas.microsoft.com/office/powerpoint/2010/main" val="427023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3875624"/>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xmlns="" id="{6939B9A5-2E28-40E5-8516-CE0D69A9B852}"/>
              </a:ext>
            </a:extLst>
          </p:cNvPr>
          <p:cNvSpPr>
            <a:spLocks noGrp="1"/>
          </p:cNvSpPr>
          <p:nvPr>
            <p:ph type="dt" sz="half" idx="10"/>
          </p:nvPr>
        </p:nvSpPr>
        <p:spPr/>
        <p:txBody>
          <a:bodyPr/>
          <a:lstStyle>
            <a:lvl1pPr>
              <a:defRPr/>
            </a:lvl1pPr>
          </a:lstStyle>
          <a:p>
            <a:pPr>
              <a:defRPr/>
            </a:pPr>
            <a:fld id="{3337AD89-DDFD-4561-8310-5C5966468399}" type="datetimeFigureOut">
              <a:rPr lang="ja-JP" altLang="en-US"/>
              <a:pPr>
                <a:defRPr/>
              </a:pPr>
              <a:t>2018/6/4</a:t>
            </a:fld>
            <a:endParaRPr lang="ja-JP" altLang="en-US" dirty="0"/>
          </a:p>
        </p:txBody>
      </p:sp>
      <p:sp>
        <p:nvSpPr>
          <p:cNvPr id="5" name="フッター プレースホルダー 4">
            <a:extLst>
              <a:ext uri="{FF2B5EF4-FFF2-40B4-BE49-F238E27FC236}">
                <a16:creationId xmlns:a16="http://schemas.microsoft.com/office/drawing/2014/main" xmlns="" id="{E4766564-0D2C-4D57-B614-C7374EFA1B6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xmlns="" id="{2401CABC-C5B4-47A5-A9B1-E79BCFF831F3}"/>
              </a:ext>
            </a:extLst>
          </p:cNvPr>
          <p:cNvSpPr>
            <a:spLocks noGrp="1"/>
          </p:cNvSpPr>
          <p:nvPr>
            <p:ph type="sldNum" sz="quarter" idx="12"/>
          </p:nvPr>
        </p:nvSpPr>
        <p:spPr/>
        <p:txBody>
          <a:bodyPr/>
          <a:lstStyle>
            <a:lvl1pPr>
              <a:defRPr/>
            </a:lvl1pPr>
          </a:lstStyle>
          <a:p>
            <a:pPr>
              <a:defRPr/>
            </a:pPr>
            <a:fld id="{373C90DC-C28D-49C7-B960-0F7382769172}" type="slidenum">
              <a:rPr lang="ja-JP" altLang="en-US"/>
              <a:pPr>
                <a:defRPr/>
              </a:pPr>
              <a:t>‹#›</a:t>
            </a:fld>
            <a:endParaRPr lang="ja-JP" altLang="en-US"/>
          </a:p>
        </p:txBody>
      </p:sp>
    </p:spTree>
    <p:extLst>
      <p:ext uri="{BB962C8B-B14F-4D97-AF65-F5344CB8AC3E}">
        <p14:creationId xmlns:p14="http://schemas.microsoft.com/office/powerpoint/2010/main" val="413649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133606"/>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0" y="2133606"/>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xmlns="" id="{FDD30A1F-D7CE-4C8F-ABBC-35DA684661F1}"/>
              </a:ext>
            </a:extLst>
          </p:cNvPr>
          <p:cNvSpPr>
            <a:spLocks noGrp="1"/>
          </p:cNvSpPr>
          <p:nvPr>
            <p:ph type="dt" sz="half" idx="10"/>
          </p:nvPr>
        </p:nvSpPr>
        <p:spPr/>
        <p:txBody>
          <a:bodyPr/>
          <a:lstStyle>
            <a:lvl1pPr>
              <a:defRPr/>
            </a:lvl1pPr>
          </a:lstStyle>
          <a:p>
            <a:pPr>
              <a:defRPr/>
            </a:pPr>
            <a:fld id="{A7B0B984-65CB-4927-8A11-006E12CDA414}" type="datetimeFigureOut">
              <a:rPr lang="ja-JP" altLang="en-US"/>
              <a:pPr>
                <a:defRPr/>
              </a:pPr>
              <a:t>2018/6/4</a:t>
            </a:fld>
            <a:endParaRPr lang="ja-JP" altLang="en-US" dirty="0"/>
          </a:p>
        </p:txBody>
      </p:sp>
      <p:sp>
        <p:nvSpPr>
          <p:cNvPr id="6" name="フッター プレースホルダー 4">
            <a:extLst>
              <a:ext uri="{FF2B5EF4-FFF2-40B4-BE49-F238E27FC236}">
                <a16:creationId xmlns:a16="http://schemas.microsoft.com/office/drawing/2014/main" xmlns="" id="{371E41DE-2E3D-4A89-9439-AB776000EE4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xmlns="" id="{34E1AB7B-81A3-4B0E-A7F8-6805C5A3816D}"/>
              </a:ext>
            </a:extLst>
          </p:cNvPr>
          <p:cNvSpPr>
            <a:spLocks noGrp="1"/>
          </p:cNvSpPr>
          <p:nvPr>
            <p:ph type="sldNum" sz="quarter" idx="12"/>
          </p:nvPr>
        </p:nvSpPr>
        <p:spPr/>
        <p:txBody>
          <a:bodyPr/>
          <a:lstStyle>
            <a:lvl1pPr>
              <a:defRPr/>
            </a:lvl1pPr>
          </a:lstStyle>
          <a:p>
            <a:pPr>
              <a:defRPr/>
            </a:pPr>
            <a:fld id="{CADC17D5-AEF9-489E-8148-E579B2ADB8E4}" type="slidenum">
              <a:rPr lang="ja-JP" altLang="en-US"/>
              <a:pPr>
                <a:defRPr/>
              </a:pPr>
              <a:t>‹#›</a:t>
            </a:fld>
            <a:endParaRPr lang="ja-JP" altLang="en-US"/>
          </a:p>
        </p:txBody>
      </p:sp>
    </p:spTree>
    <p:extLst>
      <p:ext uri="{BB962C8B-B14F-4D97-AF65-F5344CB8AC3E}">
        <p14:creationId xmlns:p14="http://schemas.microsoft.com/office/powerpoint/2010/main" val="234797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3"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3"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xmlns="" id="{A110D359-1675-4559-B716-11F8CB361291}"/>
              </a:ext>
            </a:extLst>
          </p:cNvPr>
          <p:cNvSpPr>
            <a:spLocks noGrp="1"/>
          </p:cNvSpPr>
          <p:nvPr>
            <p:ph type="dt" sz="half" idx="10"/>
          </p:nvPr>
        </p:nvSpPr>
        <p:spPr/>
        <p:txBody>
          <a:bodyPr/>
          <a:lstStyle>
            <a:lvl1pPr>
              <a:defRPr/>
            </a:lvl1pPr>
          </a:lstStyle>
          <a:p>
            <a:pPr>
              <a:defRPr/>
            </a:pPr>
            <a:fld id="{1684DF56-3861-40DE-8468-B4944BA5F7F1}" type="datetimeFigureOut">
              <a:rPr lang="ja-JP" altLang="en-US"/>
              <a:pPr>
                <a:defRPr/>
              </a:pPr>
              <a:t>2018/6/4</a:t>
            </a:fld>
            <a:endParaRPr lang="ja-JP" altLang="en-US" dirty="0"/>
          </a:p>
        </p:txBody>
      </p:sp>
      <p:sp>
        <p:nvSpPr>
          <p:cNvPr id="8" name="フッター プレースホルダー 4">
            <a:extLst>
              <a:ext uri="{FF2B5EF4-FFF2-40B4-BE49-F238E27FC236}">
                <a16:creationId xmlns:a16="http://schemas.microsoft.com/office/drawing/2014/main" xmlns="" id="{A2402731-BB56-4DCE-BA02-2120C93C1F61}"/>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xmlns="" id="{4A59BCB3-010A-4B4D-806C-46440A6209CA}"/>
              </a:ext>
            </a:extLst>
          </p:cNvPr>
          <p:cNvSpPr>
            <a:spLocks noGrp="1"/>
          </p:cNvSpPr>
          <p:nvPr>
            <p:ph type="sldNum" sz="quarter" idx="12"/>
          </p:nvPr>
        </p:nvSpPr>
        <p:spPr/>
        <p:txBody>
          <a:bodyPr/>
          <a:lstStyle>
            <a:lvl1pPr>
              <a:defRPr/>
            </a:lvl1pPr>
          </a:lstStyle>
          <a:p>
            <a:pPr>
              <a:defRPr/>
            </a:pPr>
            <a:fld id="{892F1AA3-1229-4174-BB75-494146EE3342}" type="slidenum">
              <a:rPr lang="ja-JP" altLang="en-US"/>
              <a:pPr>
                <a:defRPr/>
              </a:pPr>
              <a:t>‹#›</a:t>
            </a:fld>
            <a:endParaRPr lang="ja-JP" altLang="en-US"/>
          </a:p>
        </p:txBody>
      </p:sp>
    </p:spTree>
    <p:extLst>
      <p:ext uri="{BB962C8B-B14F-4D97-AF65-F5344CB8AC3E}">
        <p14:creationId xmlns:p14="http://schemas.microsoft.com/office/powerpoint/2010/main" val="275604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xmlns="" id="{07B08330-570E-4231-8500-8EAC54B93F80}"/>
              </a:ext>
            </a:extLst>
          </p:cNvPr>
          <p:cNvSpPr>
            <a:spLocks noGrp="1"/>
          </p:cNvSpPr>
          <p:nvPr>
            <p:ph type="dt" sz="half" idx="10"/>
          </p:nvPr>
        </p:nvSpPr>
        <p:spPr/>
        <p:txBody>
          <a:bodyPr/>
          <a:lstStyle>
            <a:lvl1pPr>
              <a:defRPr/>
            </a:lvl1pPr>
          </a:lstStyle>
          <a:p>
            <a:pPr>
              <a:defRPr/>
            </a:pPr>
            <a:fld id="{EDA4EDE4-2535-4F47-884C-469383F5ABD8}" type="datetimeFigureOut">
              <a:rPr lang="ja-JP" altLang="en-US"/>
              <a:pPr>
                <a:defRPr/>
              </a:pPr>
              <a:t>2018/6/4</a:t>
            </a:fld>
            <a:endParaRPr lang="ja-JP" altLang="en-US" dirty="0"/>
          </a:p>
        </p:txBody>
      </p:sp>
      <p:sp>
        <p:nvSpPr>
          <p:cNvPr id="4" name="フッター プレースホルダー 4">
            <a:extLst>
              <a:ext uri="{FF2B5EF4-FFF2-40B4-BE49-F238E27FC236}">
                <a16:creationId xmlns:a16="http://schemas.microsoft.com/office/drawing/2014/main" xmlns="" id="{A02BB5F4-336B-48E0-92E4-A90D3AE0D5C5}"/>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xmlns="" id="{3A8E0340-7DBA-4DAF-B15A-CD30A1DD3BDB}"/>
              </a:ext>
            </a:extLst>
          </p:cNvPr>
          <p:cNvSpPr>
            <a:spLocks noGrp="1"/>
          </p:cNvSpPr>
          <p:nvPr>
            <p:ph type="sldNum" sz="quarter" idx="12"/>
          </p:nvPr>
        </p:nvSpPr>
        <p:spPr/>
        <p:txBody>
          <a:bodyPr/>
          <a:lstStyle>
            <a:lvl1pPr>
              <a:defRPr/>
            </a:lvl1pPr>
          </a:lstStyle>
          <a:p>
            <a:pPr>
              <a:defRPr/>
            </a:pPr>
            <a:fld id="{691D769D-E535-4CA5-964E-8F44C0C49DA7}" type="slidenum">
              <a:rPr lang="ja-JP" altLang="en-US"/>
              <a:pPr>
                <a:defRPr/>
              </a:pPr>
              <a:t>‹#›</a:t>
            </a:fld>
            <a:endParaRPr lang="ja-JP" altLang="en-US"/>
          </a:p>
        </p:txBody>
      </p:sp>
    </p:spTree>
    <p:extLst>
      <p:ext uri="{BB962C8B-B14F-4D97-AF65-F5344CB8AC3E}">
        <p14:creationId xmlns:p14="http://schemas.microsoft.com/office/powerpoint/2010/main" val="1617101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xmlns="" id="{801E7CB5-C18D-4DCD-AB42-2C29C3FF36CD}"/>
              </a:ext>
            </a:extLst>
          </p:cNvPr>
          <p:cNvSpPr>
            <a:spLocks noGrp="1"/>
          </p:cNvSpPr>
          <p:nvPr>
            <p:ph type="dt" sz="half" idx="10"/>
          </p:nvPr>
        </p:nvSpPr>
        <p:spPr/>
        <p:txBody>
          <a:bodyPr/>
          <a:lstStyle>
            <a:lvl1pPr>
              <a:defRPr/>
            </a:lvl1pPr>
          </a:lstStyle>
          <a:p>
            <a:pPr>
              <a:defRPr/>
            </a:pPr>
            <a:fld id="{F8C9DAC8-A72C-4A24-ABFA-916D905977EA}" type="datetimeFigureOut">
              <a:rPr lang="ja-JP" altLang="en-US"/>
              <a:pPr>
                <a:defRPr/>
              </a:pPr>
              <a:t>2018/6/4</a:t>
            </a:fld>
            <a:endParaRPr lang="ja-JP" altLang="en-US" dirty="0"/>
          </a:p>
        </p:txBody>
      </p:sp>
      <p:sp>
        <p:nvSpPr>
          <p:cNvPr id="3" name="フッター プレースホルダー 4">
            <a:extLst>
              <a:ext uri="{FF2B5EF4-FFF2-40B4-BE49-F238E27FC236}">
                <a16:creationId xmlns:a16="http://schemas.microsoft.com/office/drawing/2014/main" xmlns="" id="{B9DEE633-9D12-47B0-A7B0-3B9701766A3D}"/>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xmlns="" id="{BA289D29-5A50-4B34-8A93-A4D481A59042}"/>
              </a:ext>
            </a:extLst>
          </p:cNvPr>
          <p:cNvSpPr>
            <a:spLocks noGrp="1"/>
          </p:cNvSpPr>
          <p:nvPr>
            <p:ph type="sldNum" sz="quarter" idx="12"/>
          </p:nvPr>
        </p:nvSpPr>
        <p:spPr/>
        <p:txBody>
          <a:bodyPr/>
          <a:lstStyle>
            <a:lvl1pPr>
              <a:defRPr/>
            </a:lvl1pPr>
          </a:lstStyle>
          <a:p>
            <a:pPr>
              <a:defRPr/>
            </a:pPr>
            <a:fld id="{63547ABF-949A-4F85-858F-7ABF37225101}" type="slidenum">
              <a:rPr lang="ja-JP" altLang="en-US"/>
              <a:pPr>
                <a:defRPr/>
              </a:pPr>
              <a:t>‹#›</a:t>
            </a:fld>
            <a:endParaRPr lang="ja-JP" altLang="en-US"/>
          </a:p>
        </p:txBody>
      </p:sp>
    </p:spTree>
    <p:extLst>
      <p:ext uri="{BB962C8B-B14F-4D97-AF65-F5344CB8AC3E}">
        <p14:creationId xmlns:p14="http://schemas.microsoft.com/office/powerpoint/2010/main" val="31439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64067"/>
            <a:ext cx="2256235" cy="154940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1" y="364073"/>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4" y="1913473"/>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xmlns="" id="{DA92BDC3-3A1B-4A83-AE87-70979BD62AF6}"/>
              </a:ext>
            </a:extLst>
          </p:cNvPr>
          <p:cNvSpPr>
            <a:spLocks noGrp="1"/>
          </p:cNvSpPr>
          <p:nvPr>
            <p:ph type="dt" sz="half" idx="10"/>
          </p:nvPr>
        </p:nvSpPr>
        <p:spPr/>
        <p:txBody>
          <a:bodyPr/>
          <a:lstStyle>
            <a:lvl1pPr>
              <a:defRPr/>
            </a:lvl1pPr>
          </a:lstStyle>
          <a:p>
            <a:pPr>
              <a:defRPr/>
            </a:pPr>
            <a:fld id="{91B76FE9-FAD5-436C-8F32-9B74F1464093}" type="datetimeFigureOut">
              <a:rPr lang="ja-JP" altLang="en-US"/>
              <a:pPr>
                <a:defRPr/>
              </a:pPr>
              <a:t>2018/6/4</a:t>
            </a:fld>
            <a:endParaRPr lang="ja-JP" altLang="en-US" dirty="0"/>
          </a:p>
        </p:txBody>
      </p:sp>
      <p:sp>
        <p:nvSpPr>
          <p:cNvPr id="6" name="フッター プレースホルダー 4">
            <a:extLst>
              <a:ext uri="{FF2B5EF4-FFF2-40B4-BE49-F238E27FC236}">
                <a16:creationId xmlns:a16="http://schemas.microsoft.com/office/drawing/2014/main" xmlns="" id="{62B7F3A0-DA58-4323-B561-48399F070BA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xmlns="" id="{3FCB6E4A-A0E4-411E-9C0E-9D8CA178ECCB}"/>
              </a:ext>
            </a:extLst>
          </p:cNvPr>
          <p:cNvSpPr>
            <a:spLocks noGrp="1"/>
          </p:cNvSpPr>
          <p:nvPr>
            <p:ph type="sldNum" sz="quarter" idx="12"/>
          </p:nvPr>
        </p:nvSpPr>
        <p:spPr/>
        <p:txBody>
          <a:bodyPr/>
          <a:lstStyle>
            <a:lvl1pPr>
              <a:defRPr/>
            </a:lvl1pPr>
          </a:lstStyle>
          <a:p>
            <a:pPr>
              <a:defRPr/>
            </a:pPr>
            <a:fld id="{EB8B00D4-F06E-4412-81F7-A0562F1E76ED}" type="slidenum">
              <a:rPr lang="ja-JP" altLang="en-US"/>
              <a:pPr>
                <a:defRPr/>
              </a:pPr>
              <a:t>‹#›</a:t>
            </a:fld>
            <a:endParaRPr lang="ja-JP" altLang="en-US"/>
          </a:p>
        </p:txBody>
      </p:sp>
    </p:spTree>
    <p:extLst>
      <p:ext uri="{BB962C8B-B14F-4D97-AF65-F5344CB8AC3E}">
        <p14:creationId xmlns:p14="http://schemas.microsoft.com/office/powerpoint/2010/main" val="365901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xmlns="" id="{22A139EE-82A9-495D-AFA8-6A2A098F34FF}"/>
              </a:ext>
            </a:extLst>
          </p:cNvPr>
          <p:cNvSpPr>
            <a:spLocks noGrp="1"/>
          </p:cNvSpPr>
          <p:nvPr>
            <p:ph type="dt" sz="half" idx="10"/>
          </p:nvPr>
        </p:nvSpPr>
        <p:spPr/>
        <p:txBody>
          <a:bodyPr/>
          <a:lstStyle>
            <a:lvl1pPr>
              <a:defRPr/>
            </a:lvl1pPr>
          </a:lstStyle>
          <a:p>
            <a:pPr>
              <a:defRPr/>
            </a:pPr>
            <a:fld id="{FE310A64-275B-4E54-AA9F-8AD8DA601EA5}" type="datetimeFigureOut">
              <a:rPr lang="ja-JP" altLang="en-US"/>
              <a:pPr>
                <a:defRPr/>
              </a:pPr>
              <a:t>2018/6/4</a:t>
            </a:fld>
            <a:endParaRPr lang="ja-JP" altLang="en-US" dirty="0"/>
          </a:p>
        </p:txBody>
      </p:sp>
      <p:sp>
        <p:nvSpPr>
          <p:cNvPr id="6" name="フッター プレースホルダー 4">
            <a:extLst>
              <a:ext uri="{FF2B5EF4-FFF2-40B4-BE49-F238E27FC236}">
                <a16:creationId xmlns:a16="http://schemas.microsoft.com/office/drawing/2014/main" xmlns="" id="{0EDD43A1-8C53-4359-9C0E-F921CE8249F5}"/>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xmlns="" id="{8B8FD90F-49D7-48EB-A2D8-6C50E3D0EA66}"/>
              </a:ext>
            </a:extLst>
          </p:cNvPr>
          <p:cNvSpPr>
            <a:spLocks noGrp="1"/>
          </p:cNvSpPr>
          <p:nvPr>
            <p:ph type="sldNum" sz="quarter" idx="12"/>
          </p:nvPr>
        </p:nvSpPr>
        <p:spPr/>
        <p:txBody>
          <a:bodyPr/>
          <a:lstStyle>
            <a:lvl1pPr>
              <a:defRPr/>
            </a:lvl1pPr>
          </a:lstStyle>
          <a:p>
            <a:pPr>
              <a:defRPr/>
            </a:pPr>
            <a:fld id="{48DB8075-68A8-4555-8555-35BFD3E407E7}" type="slidenum">
              <a:rPr lang="ja-JP" altLang="en-US"/>
              <a:pPr>
                <a:defRPr/>
              </a:pPr>
              <a:t>‹#›</a:t>
            </a:fld>
            <a:endParaRPr lang="ja-JP" altLang="en-US"/>
          </a:p>
        </p:txBody>
      </p:sp>
    </p:spTree>
    <p:extLst>
      <p:ext uri="{BB962C8B-B14F-4D97-AF65-F5344CB8AC3E}">
        <p14:creationId xmlns:p14="http://schemas.microsoft.com/office/powerpoint/2010/main" val="373389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xmlns="" id="{074EAE15-0D9F-45E6-8549-C8C6922411BB}"/>
              </a:ext>
            </a:extLst>
          </p:cNvPr>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xmlns="" id="{8A2E6A44-CCF1-4855-AA58-C8CB8C972977}"/>
              </a:ext>
            </a:extLst>
          </p:cNvPr>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xmlns="" id="{9E3ACF1E-F8EF-4FA1-92E6-111773E4C9A1}"/>
              </a:ext>
            </a:extLst>
          </p:cNvPr>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0ADF0E9A-2E0F-467A-8A3C-AF9AD98F0B5D}" type="datetimeFigureOut">
              <a:rPr lang="ja-JP" altLang="en-US"/>
              <a:pPr>
                <a:defRPr/>
              </a:pPr>
              <a:t>2018/6/4</a:t>
            </a:fld>
            <a:endParaRPr lang="ja-JP" altLang="en-US" dirty="0"/>
          </a:p>
        </p:txBody>
      </p:sp>
      <p:sp>
        <p:nvSpPr>
          <p:cNvPr id="5" name="フッター プレースホルダー 4">
            <a:extLst>
              <a:ext uri="{FF2B5EF4-FFF2-40B4-BE49-F238E27FC236}">
                <a16:creationId xmlns:a16="http://schemas.microsoft.com/office/drawing/2014/main" xmlns="" id="{A8CA6292-7E31-4029-A63A-6DC4133176B7}"/>
              </a:ext>
            </a:extLst>
          </p:cNvPr>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xmlns="" id="{93792BA1-9E73-4AEF-A3C4-3EA3740B7A24}"/>
              </a:ext>
            </a:extLst>
          </p:cNvPr>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B576D0B-BC09-46E6-9BCA-E890E83A7E2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xmlns="" id="{510AEE7E-9955-4897-8A68-70D012BF93FC}"/>
              </a:ext>
            </a:extLst>
          </p:cNvPr>
          <p:cNvSpPr>
            <a:spLocks noGrp="1"/>
          </p:cNvSpPr>
          <p:nvPr>
            <p:ph idx="1"/>
          </p:nvPr>
        </p:nvSpPr>
        <p:spPr>
          <a:xfrm>
            <a:off x="1124744" y="611560"/>
            <a:ext cx="5608925" cy="1008112"/>
          </a:xfrm>
        </p:spPr>
        <p:txBody>
          <a:bodyPr rtlCol="0">
            <a:noAutofit/>
          </a:bodyPr>
          <a:lstStyle/>
          <a:p>
            <a:pPr marL="0" indent="0" algn="ctr" eaLnBrk="1" fontAlgn="auto" hangingPunct="1">
              <a:spcAft>
                <a:spcPts val="0"/>
              </a:spcAft>
              <a:buNone/>
              <a:defRPr/>
            </a:pPr>
            <a:r>
              <a:rPr lang="en-US" altLang="ja-JP" sz="2800" dirty="0">
                <a:latin typeface="AR P丸ゴシック体M04" panose="020F0600000000000000" pitchFamily="50" charset="-128"/>
                <a:ea typeface="AR P丸ゴシック体M04" panose="020F0600000000000000" pitchFamily="50" charset="-128"/>
              </a:rPr>
              <a:t>『</a:t>
            </a:r>
            <a:r>
              <a:rPr lang="ja-JP" altLang="en-US" sz="2800" dirty="0">
                <a:latin typeface="AR P丸ゴシック体M04" panose="020F0600000000000000" pitchFamily="50" charset="-128"/>
                <a:ea typeface="AR P丸ゴシック体M04" panose="020F0600000000000000" pitchFamily="50" charset="-128"/>
              </a:rPr>
              <a:t>学校を理解して支援が</a:t>
            </a:r>
            <a:r>
              <a:rPr lang="ja-JP" altLang="en-US" sz="2800" dirty="0" smtClean="0">
                <a:latin typeface="AR P丸ゴシック体M04" panose="020F0600000000000000" pitchFamily="50" charset="-128"/>
                <a:ea typeface="AR P丸ゴシック体M04" panose="020F0600000000000000" pitchFamily="50" charset="-128"/>
              </a:rPr>
              <a:t>できる</a:t>
            </a:r>
            <a:endParaRPr lang="en-US" altLang="ja-JP" sz="2800" dirty="0" smtClean="0">
              <a:latin typeface="AR P丸ゴシック体M04" panose="020F0600000000000000" pitchFamily="50" charset="-128"/>
              <a:ea typeface="AR P丸ゴシック体M04" panose="020F0600000000000000" pitchFamily="50" charset="-128"/>
            </a:endParaRPr>
          </a:p>
          <a:p>
            <a:pPr marL="0" indent="0" algn="ctr" eaLnBrk="1" fontAlgn="auto" hangingPunct="1">
              <a:spcAft>
                <a:spcPts val="0"/>
              </a:spcAft>
              <a:buNone/>
              <a:defRPr/>
            </a:pPr>
            <a:r>
              <a:rPr lang="ja-JP" altLang="en-US" sz="2800" dirty="0" smtClean="0">
                <a:latin typeface="AR P丸ゴシック体M04" panose="020F0600000000000000" pitchFamily="50" charset="-128"/>
                <a:ea typeface="AR P丸ゴシック体M04" panose="020F0600000000000000" pitchFamily="50" charset="-128"/>
              </a:rPr>
              <a:t>　　　作業</a:t>
            </a:r>
            <a:r>
              <a:rPr lang="ja-JP" altLang="en-US" sz="2800" dirty="0">
                <a:latin typeface="AR P丸ゴシック体M04" panose="020F0600000000000000" pitchFamily="50" charset="-128"/>
                <a:ea typeface="AR P丸ゴシック体M04" panose="020F0600000000000000" pitchFamily="50" charset="-128"/>
              </a:rPr>
              <a:t>療法士の育成研修会</a:t>
            </a:r>
            <a:r>
              <a:rPr lang="en-US" altLang="ja-JP" sz="2800" dirty="0">
                <a:latin typeface="AR P丸ゴシック体M04" panose="020F0600000000000000" pitchFamily="50" charset="-128"/>
                <a:ea typeface="AR P丸ゴシック体M04" panose="020F0600000000000000" pitchFamily="50" charset="-128"/>
              </a:rPr>
              <a:t>』</a:t>
            </a:r>
          </a:p>
        </p:txBody>
      </p:sp>
      <p:sp>
        <p:nvSpPr>
          <p:cNvPr id="7" name="テキスト ボックス 6">
            <a:extLst>
              <a:ext uri="{FF2B5EF4-FFF2-40B4-BE49-F238E27FC236}">
                <a16:creationId xmlns:a16="http://schemas.microsoft.com/office/drawing/2014/main" xmlns="" id="{53C97709-6B01-4986-842C-50CB740A3325}"/>
              </a:ext>
            </a:extLst>
          </p:cNvPr>
          <p:cNvSpPr txBox="1"/>
          <p:nvPr/>
        </p:nvSpPr>
        <p:spPr>
          <a:xfrm>
            <a:off x="66882" y="3707904"/>
            <a:ext cx="6670779" cy="378565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eaLnBrk="1" fontAlgn="auto" hangingPunct="1">
              <a:spcBef>
                <a:spcPts val="0"/>
              </a:spcBef>
              <a:spcAft>
                <a:spcPts val="0"/>
              </a:spcAft>
              <a:defRPr/>
            </a:pP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日程</a:t>
            </a:r>
            <a:r>
              <a:rPr lang="ja-JP" altLang="en-US" sz="1600" dirty="0">
                <a:solidFill>
                  <a:schemeClr val="tx1"/>
                </a:solidFill>
                <a:latin typeface="AR P丸ゴシック体M04" panose="020F0600000000000000" pitchFamily="50" charset="-128"/>
                <a:ea typeface="AR P丸ゴシック体M04" panose="020F0600000000000000" pitchFamily="50" charset="-128"/>
              </a:rPr>
              <a:t>　：　平成</a:t>
            </a:r>
            <a:r>
              <a:rPr lang="en-US" altLang="ja-JP" sz="1600" dirty="0">
                <a:solidFill>
                  <a:schemeClr val="tx1"/>
                </a:solidFill>
                <a:latin typeface="AR P丸ゴシック体M04" panose="020F0600000000000000" pitchFamily="50" charset="-128"/>
                <a:ea typeface="AR P丸ゴシック体M04" panose="020F0600000000000000" pitchFamily="50" charset="-128"/>
              </a:rPr>
              <a:t>30</a:t>
            </a:r>
            <a:r>
              <a:rPr lang="ja-JP" altLang="en-US" sz="1600" dirty="0">
                <a:solidFill>
                  <a:schemeClr val="tx1"/>
                </a:solidFill>
                <a:latin typeface="AR P丸ゴシック体M04" panose="020F0600000000000000" pitchFamily="50" charset="-128"/>
                <a:ea typeface="AR P丸ゴシック体M04" panose="020F0600000000000000" pitchFamily="50" charset="-128"/>
              </a:rPr>
              <a:t>年</a:t>
            </a:r>
            <a:r>
              <a:rPr lang="en-US" altLang="ja-JP" sz="1600" dirty="0">
                <a:solidFill>
                  <a:schemeClr val="tx1"/>
                </a:solidFill>
                <a:latin typeface="AR P丸ゴシック体M04" panose="020F0600000000000000" pitchFamily="50" charset="-128"/>
                <a:ea typeface="AR P丸ゴシック体M04" panose="020F0600000000000000" pitchFamily="50" charset="-128"/>
              </a:rPr>
              <a:t>10</a:t>
            </a:r>
            <a:r>
              <a:rPr lang="ja-JP" altLang="en-US" sz="1600" dirty="0">
                <a:solidFill>
                  <a:schemeClr val="tx1"/>
                </a:solidFill>
                <a:latin typeface="AR P丸ゴシック体M04" panose="020F0600000000000000" pitchFamily="50" charset="-128"/>
                <a:ea typeface="AR P丸ゴシック体M04" panose="020F0600000000000000" pitchFamily="50" charset="-128"/>
              </a:rPr>
              <a:t>月</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27</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日（土） </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12</a:t>
            </a:r>
            <a:r>
              <a:rPr lang="ja-JP" altLang="en-US" sz="1600" dirty="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a:solidFill>
                  <a:schemeClr val="tx1"/>
                </a:solidFill>
                <a:latin typeface="AR P丸ゴシック体M04" panose="020F0600000000000000" pitchFamily="50" charset="-128"/>
                <a:ea typeface="AR P丸ゴシック体M04" panose="020F0600000000000000" pitchFamily="50" charset="-128"/>
              </a:rPr>
              <a:t>30</a:t>
            </a:r>
            <a:r>
              <a:rPr lang="ja-JP" altLang="en-US" sz="1600" dirty="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a:solidFill>
                  <a:schemeClr val="tx1"/>
                </a:solidFill>
                <a:latin typeface="AR P丸ゴシック体M04" panose="020F0600000000000000" pitchFamily="50" charset="-128"/>
                <a:ea typeface="AR P丸ゴシック体M04" panose="020F0600000000000000" pitchFamily="50" charset="-128"/>
              </a:rPr>
              <a:t>17</a:t>
            </a:r>
            <a:r>
              <a:rPr lang="ja-JP" altLang="en-US" sz="1600" dirty="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30</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12</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時受付開始）</a:t>
            </a:r>
            <a:endParaRPr lang="en-US" altLang="ja-JP" sz="1600" dirty="0" smtClean="0">
              <a:solidFill>
                <a:schemeClr val="tx1"/>
              </a:solidFill>
              <a:latin typeface="AR P丸ゴシック体M04" panose="020F0600000000000000" pitchFamily="50" charset="-128"/>
              <a:ea typeface="AR P丸ゴシック体M04" panose="020F0600000000000000" pitchFamily="50" charset="-128"/>
            </a:endParaRPr>
          </a:p>
          <a:p>
            <a:pPr eaLnBrk="1" fontAlgn="auto" hangingPunct="1">
              <a:spcBef>
                <a:spcPts val="0"/>
              </a:spcBef>
              <a:spcAft>
                <a:spcPts val="0"/>
              </a:spcAft>
              <a:defRPr/>
            </a:pPr>
            <a:r>
              <a:rPr lang="ja-JP" altLang="en-US" sz="1600" dirty="0">
                <a:solidFill>
                  <a:schemeClr val="tx1"/>
                </a:solidFill>
                <a:latin typeface="AR P丸ゴシック体M04" panose="020F0600000000000000" pitchFamily="50" charset="-128"/>
                <a:ea typeface="AR P丸ゴシック体M04" panose="020F0600000000000000" pitchFamily="50" charset="-128"/>
              </a:rPr>
              <a:t>　</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　　　　　　　  ～ </a:t>
            </a:r>
            <a:r>
              <a:rPr lang="en-US" altLang="ja-JP" sz="1600" dirty="0">
                <a:solidFill>
                  <a:schemeClr val="tx1"/>
                </a:solidFill>
                <a:latin typeface="AR P丸ゴシック体M04" panose="020F0600000000000000" pitchFamily="50" charset="-128"/>
                <a:ea typeface="AR P丸ゴシック体M04" panose="020F0600000000000000" pitchFamily="50" charset="-128"/>
              </a:rPr>
              <a:t>28</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日</a:t>
            </a:r>
            <a:r>
              <a:rPr lang="ja-JP" altLang="en-US" sz="1600" dirty="0">
                <a:solidFill>
                  <a:schemeClr val="tx1"/>
                </a:solidFill>
                <a:latin typeface="AR P丸ゴシック体M04" panose="020F0600000000000000" pitchFamily="50" charset="-128"/>
                <a:ea typeface="AR P丸ゴシック体M04" panose="020F0600000000000000" pitchFamily="50" charset="-128"/>
              </a:rPr>
              <a:t>（日</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 </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10</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00</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a:solidFill>
                  <a:schemeClr val="tx1"/>
                </a:solidFill>
                <a:latin typeface="AR P丸ゴシック体M04" panose="020F0600000000000000" pitchFamily="50" charset="-128"/>
                <a:ea typeface="AR P丸ゴシック体M04" panose="020F0600000000000000" pitchFamily="50" charset="-128"/>
              </a:rPr>
              <a:t>15</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30</a:t>
            </a:r>
            <a:endParaRPr lang="en-US" altLang="ja-JP" sz="1600" dirty="0">
              <a:solidFill>
                <a:schemeClr val="tx1"/>
              </a:solidFill>
              <a:latin typeface="AR P丸ゴシック体M04" panose="020F0600000000000000" pitchFamily="50" charset="-128"/>
              <a:ea typeface="AR P丸ゴシック体M04" panose="020F0600000000000000" pitchFamily="50" charset="-128"/>
            </a:endParaRPr>
          </a:p>
          <a:p>
            <a:pPr eaLnBrk="1" fontAlgn="auto" hangingPunct="1">
              <a:spcBef>
                <a:spcPts val="0"/>
              </a:spcBef>
              <a:spcAft>
                <a:spcPts val="0"/>
              </a:spcAft>
              <a:defRPr/>
            </a:pP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会場</a:t>
            </a:r>
            <a:r>
              <a:rPr lang="ja-JP" altLang="en-US" sz="1600" dirty="0">
                <a:solidFill>
                  <a:schemeClr val="tx1"/>
                </a:solidFill>
                <a:latin typeface="AR P丸ゴシック体M04" panose="020F0600000000000000" pitchFamily="50" charset="-128"/>
                <a:ea typeface="AR P丸ゴシック体M04" panose="020F0600000000000000" pitchFamily="50" charset="-128"/>
              </a:rPr>
              <a:t>　：　千葉県立保健医療大学 幕張キャンパス 図書館棟 </a:t>
            </a:r>
            <a:endParaRPr lang="en-US" altLang="ja-JP" sz="1600" dirty="0" smtClean="0">
              <a:solidFill>
                <a:schemeClr val="tx1"/>
              </a:solidFill>
              <a:latin typeface="AR P丸ゴシック体M04" panose="020F0600000000000000" pitchFamily="50" charset="-128"/>
              <a:ea typeface="AR P丸ゴシック体M04" panose="020F0600000000000000" pitchFamily="50" charset="-128"/>
            </a:endParaRPr>
          </a:p>
          <a:p>
            <a:pPr marL="1254125" eaLnBrk="1" fontAlgn="auto" hangingPunct="1">
              <a:spcBef>
                <a:spcPts val="0"/>
              </a:spcBef>
              <a:spcAft>
                <a:spcPts val="0"/>
              </a:spcAft>
              <a:defRPr/>
            </a:pP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（干</a:t>
            </a:r>
            <a:r>
              <a:rPr lang="ja-JP" altLang="en-US" sz="1600" dirty="0">
                <a:solidFill>
                  <a:schemeClr val="tx1"/>
                </a:solidFill>
                <a:latin typeface="AR P丸ゴシック体M04" panose="020F0600000000000000" pitchFamily="50" charset="-128"/>
                <a:ea typeface="AR P丸ゴシック体M04" panose="020F0600000000000000" pitchFamily="50" charset="-128"/>
              </a:rPr>
              <a:t>葉県千葉市美浜区若葉</a:t>
            </a:r>
            <a:r>
              <a:rPr lang="en-US" altLang="ja-JP" sz="1600" dirty="0">
                <a:solidFill>
                  <a:schemeClr val="tx1"/>
                </a:solidFill>
                <a:latin typeface="AR P丸ゴシック体M04" panose="020F0600000000000000" pitchFamily="50" charset="-128"/>
                <a:ea typeface="AR P丸ゴシック体M04" panose="020F0600000000000000" pitchFamily="50" charset="-128"/>
              </a:rPr>
              <a:t>2</a:t>
            </a:r>
            <a:r>
              <a:rPr lang="ja-JP" altLang="en-US" sz="1600" dirty="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a:solidFill>
                  <a:schemeClr val="tx1"/>
                </a:solidFill>
                <a:latin typeface="AR P丸ゴシック体M04" panose="020F0600000000000000" pitchFamily="50" charset="-128"/>
                <a:ea typeface="AR P丸ゴシック体M04" panose="020F0600000000000000" pitchFamily="50" charset="-128"/>
              </a:rPr>
              <a:t>10</a:t>
            </a:r>
            <a:r>
              <a:rPr lang="ja-JP" altLang="en-US" sz="1600" dirty="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1</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a:t>
            </a:r>
            <a:endParaRPr lang="en-US" altLang="ja-JP" sz="1600" dirty="0">
              <a:solidFill>
                <a:schemeClr val="tx1"/>
              </a:solidFill>
              <a:latin typeface="AR P丸ゴシック体M04" panose="020F0600000000000000" pitchFamily="50" charset="-128"/>
              <a:ea typeface="AR P丸ゴシック体M04" panose="020F0600000000000000" pitchFamily="50" charset="-128"/>
            </a:endParaRPr>
          </a:p>
          <a:p>
            <a:pPr marL="979488" eaLnBrk="1" fontAlgn="auto" hangingPunct="1">
              <a:spcBef>
                <a:spcPts val="0"/>
              </a:spcBef>
              <a:spcAft>
                <a:spcPts val="0"/>
              </a:spcAft>
              <a:defRPr/>
            </a:pP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JR</a:t>
            </a:r>
            <a:r>
              <a:rPr lang="ja-JP" altLang="en-US" sz="1600" dirty="0">
                <a:solidFill>
                  <a:schemeClr val="tx1"/>
                </a:solidFill>
                <a:latin typeface="AR P丸ゴシック体M04" panose="020F0600000000000000" pitchFamily="50" charset="-128"/>
                <a:ea typeface="AR P丸ゴシック体M04" panose="020F0600000000000000" pitchFamily="50" charset="-128"/>
              </a:rPr>
              <a:t>京葉線海浜幕張駅・</a:t>
            </a:r>
            <a:r>
              <a:rPr lang="en-US" altLang="ja-JP" sz="1600" dirty="0">
                <a:solidFill>
                  <a:schemeClr val="tx1"/>
                </a:solidFill>
                <a:latin typeface="AR P丸ゴシック体M04" panose="020F0600000000000000" pitchFamily="50" charset="-128"/>
                <a:ea typeface="AR P丸ゴシック体M04" panose="020F0600000000000000" pitchFamily="50" charset="-128"/>
              </a:rPr>
              <a:t>JR</a:t>
            </a:r>
            <a:r>
              <a:rPr lang="ja-JP" altLang="en-US" sz="1600" dirty="0">
                <a:solidFill>
                  <a:schemeClr val="tx1"/>
                </a:solidFill>
                <a:latin typeface="AR P丸ゴシック体M04" panose="020F0600000000000000" pitchFamily="50" charset="-128"/>
                <a:ea typeface="AR P丸ゴシック体M04" panose="020F0600000000000000" pitchFamily="50" charset="-128"/>
              </a:rPr>
              <a:t>総武線幕張駅・京成線京成幕張駅より徒歩</a:t>
            </a:r>
            <a:r>
              <a:rPr lang="en-US" altLang="ja-JP" sz="1600" dirty="0">
                <a:solidFill>
                  <a:schemeClr val="tx1"/>
                </a:solidFill>
                <a:latin typeface="AR P丸ゴシック体M04" panose="020F0600000000000000" pitchFamily="50" charset="-128"/>
                <a:ea typeface="AR P丸ゴシック体M04" panose="020F0600000000000000" pitchFamily="50" charset="-128"/>
              </a:rPr>
              <a:t>10</a:t>
            </a:r>
            <a:r>
              <a:rPr lang="ja-JP" altLang="en-US" sz="1600" dirty="0">
                <a:solidFill>
                  <a:schemeClr val="tx1"/>
                </a:solidFill>
                <a:latin typeface="AR P丸ゴシック体M04" panose="020F0600000000000000" pitchFamily="50" charset="-128"/>
                <a:ea typeface="AR P丸ゴシック体M04" panose="020F0600000000000000" pitchFamily="50" charset="-128"/>
              </a:rPr>
              <a:t>～</a:t>
            </a:r>
            <a:r>
              <a:rPr lang="en-US" altLang="ja-JP" sz="1600" dirty="0">
                <a:solidFill>
                  <a:schemeClr val="tx1"/>
                </a:solidFill>
                <a:latin typeface="AR P丸ゴシック体M04" panose="020F0600000000000000" pitchFamily="50" charset="-128"/>
                <a:ea typeface="AR P丸ゴシック体M04" panose="020F0600000000000000" pitchFamily="50" charset="-128"/>
              </a:rPr>
              <a:t>15</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分</a:t>
            </a:r>
            <a:endParaRPr lang="en-US" altLang="ja-JP" sz="1600" dirty="0" smtClean="0">
              <a:solidFill>
                <a:schemeClr val="tx1"/>
              </a:solidFill>
              <a:latin typeface="AR P丸ゴシック体M04" panose="020F0600000000000000" pitchFamily="50" charset="-128"/>
              <a:ea typeface="AR P丸ゴシック体M04" panose="020F0600000000000000" pitchFamily="50" charset="-128"/>
            </a:endParaRPr>
          </a:p>
          <a:p>
            <a:pPr marL="979488" eaLnBrk="1" fontAlgn="auto" hangingPunct="1">
              <a:spcBef>
                <a:spcPts val="0"/>
              </a:spcBef>
              <a:spcAft>
                <a:spcPts val="0"/>
              </a:spcAft>
              <a:defRPr/>
            </a:pPr>
            <a:r>
              <a:rPr lang="ja-JP" altLang="en-US" sz="1600" dirty="0">
                <a:solidFill>
                  <a:schemeClr val="tx1"/>
                </a:solidFill>
                <a:latin typeface="AR P丸ゴシック体M04" panose="020F0600000000000000" pitchFamily="50" charset="-128"/>
                <a:ea typeface="AR P丸ゴシック体M04" panose="020F0600000000000000" pitchFamily="50" charset="-128"/>
              </a:rPr>
              <a:t>　</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a:t>
            </a:r>
            <a:r>
              <a:rPr lang="ja-JP" altLang="en-US" sz="1600" dirty="0">
                <a:solidFill>
                  <a:schemeClr val="tx1"/>
                </a:solidFill>
                <a:latin typeface="AR P丸ゴシック体M04" panose="020F0600000000000000" pitchFamily="50" charset="-128"/>
                <a:ea typeface="AR P丸ゴシック体M04" panose="020F0600000000000000" pitchFamily="50" charset="-128"/>
              </a:rPr>
              <a:t>なるべく公共の交通機関をご利用ください。</a:t>
            </a:r>
          </a:p>
          <a:p>
            <a:pPr eaLnBrk="1" fontAlgn="auto" hangingPunct="1">
              <a:spcBef>
                <a:spcPts val="0"/>
              </a:spcBef>
              <a:spcAft>
                <a:spcPts val="0"/>
              </a:spcAft>
              <a:defRPr/>
            </a:pP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講師</a:t>
            </a:r>
            <a:r>
              <a:rPr lang="ja-JP" altLang="en-US" sz="1600" dirty="0">
                <a:solidFill>
                  <a:schemeClr val="tx1"/>
                </a:solidFill>
                <a:latin typeface="AR P丸ゴシック体M04" panose="020F0600000000000000" pitchFamily="50" charset="-128"/>
                <a:ea typeface="AR P丸ゴシック体M04" panose="020F0600000000000000" pitchFamily="50" charset="-128"/>
              </a:rPr>
              <a:t>　：　</a:t>
            </a:r>
            <a:r>
              <a:rPr lang="zh-TW" altLang="en-US" sz="1600" dirty="0">
                <a:solidFill>
                  <a:schemeClr val="tx1"/>
                </a:solidFill>
                <a:latin typeface="AR P丸ゴシック体M04" panose="020F0600000000000000" pitchFamily="50" charset="-128"/>
                <a:ea typeface="AR P丸ゴシック体M04" panose="020F0600000000000000" pitchFamily="50" charset="-128"/>
              </a:rPr>
              <a:t>鈴木栄次</a:t>
            </a:r>
            <a:r>
              <a:rPr lang="ja-JP" altLang="en-US" sz="1600" dirty="0">
                <a:solidFill>
                  <a:schemeClr val="tx1"/>
                </a:solidFill>
                <a:latin typeface="AR P丸ゴシック体M04" panose="020F0600000000000000" pitchFamily="50" charset="-128"/>
                <a:ea typeface="AR P丸ゴシック体M04" panose="020F0600000000000000" pitchFamily="50" charset="-128"/>
              </a:rPr>
              <a:t>先生</a:t>
            </a:r>
            <a:endParaRPr lang="en-US" altLang="zh-TW" sz="1600" dirty="0">
              <a:solidFill>
                <a:schemeClr val="tx1"/>
              </a:solidFill>
              <a:latin typeface="AR P丸ゴシック体M04" panose="020F0600000000000000" pitchFamily="50" charset="-128"/>
              <a:ea typeface="AR P丸ゴシック体M04" panose="020F0600000000000000" pitchFamily="50" charset="-128"/>
            </a:endParaRPr>
          </a:p>
          <a:p>
            <a:pPr marL="979488" eaLnBrk="1" fontAlgn="auto" hangingPunct="1">
              <a:spcBef>
                <a:spcPts val="0"/>
              </a:spcBef>
              <a:spcAft>
                <a:spcPts val="0"/>
              </a:spcAft>
              <a:defRPr/>
            </a:pPr>
            <a:r>
              <a:rPr lang="ja-JP" altLang="en-US" sz="1400" dirty="0" smtClean="0">
                <a:solidFill>
                  <a:schemeClr val="tx1"/>
                </a:solidFill>
                <a:latin typeface="AR P丸ゴシック体M04" panose="020F0600000000000000" pitchFamily="50" charset="-128"/>
                <a:ea typeface="AR P丸ゴシック体M04" panose="020F0600000000000000" pitchFamily="50" charset="-128"/>
              </a:rPr>
              <a:t>（千葉県</a:t>
            </a:r>
            <a:r>
              <a:rPr lang="zh-TW" altLang="en-US" sz="1400" dirty="0">
                <a:solidFill>
                  <a:schemeClr val="tx1"/>
                </a:solidFill>
                <a:latin typeface="AR P丸ゴシック体M04" panose="020F0600000000000000" pitchFamily="50" charset="-128"/>
                <a:ea typeface="AR P丸ゴシック体M04" panose="020F0600000000000000" pitchFamily="50" charset="-128"/>
              </a:rPr>
              <a:t>教育庁教育振興部特別支援教育課教育課程</a:t>
            </a:r>
            <a:r>
              <a:rPr lang="zh-TW" altLang="en-US" sz="1400" dirty="0" smtClean="0">
                <a:solidFill>
                  <a:schemeClr val="tx1"/>
                </a:solidFill>
                <a:latin typeface="AR P丸ゴシック体M04" panose="020F0600000000000000" pitchFamily="50" charset="-128"/>
                <a:ea typeface="AR P丸ゴシック体M04" panose="020F0600000000000000" pitchFamily="50" charset="-128"/>
              </a:rPr>
              <a:t>指導室</a:t>
            </a:r>
            <a:r>
              <a:rPr lang="ja-JP" altLang="en-US" sz="1400" dirty="0">
                <a:solidFill>
                  <a:schemeClr val="tx1"/>
                </a:solidFill>
                <a:latin typeface="AR P丸ゴシック体M04" panose="020F0600000000000000" pitchFamily="50" charset="-128"/>
                <a:ea typeface="AR P丸ゴシック体M04" panose="020F0600000000000000" pitchFamily="50" charset="-128"/>
              </a:rPr>
              <a:t> </a:t>
            </a:r>
            <a:r>
              <a:rPr lang="zh-TW" altLang="en-US" sz="1400" dirty="0" smtClean="0">
                <a:solidFill>
                  <a:schemeClr val="tx1"/>
                </a:solidFill>
                <a:latin typeface="AR P丸ゴシック体M04" panose="020F0600000000000000" pitchFamily="50" charset="-128"/>
                <a:ea typeface="AR P丸ゴシック体M04" panose="020F0600000000000000" pitchFamily="50" charset="-128"/>
              </a:rPr>
              <a:t>指導主事</a:t>
            </a:r>
            <a:r>
              <a:rPr lang="ja-JP" altLang="en-US" sz="1400" dirty="0" smtClean="0">
                <a:solidFill>
                  <a:schemeClr val="tx1"/>
                </a:solidFill>
                <a:latin typeface="AR P丸ゴシック体M04" panose="020F0600000000000000" pitchFamily="50" charset="-128"/>
                <a:ea typeface="AR P丸ゴシック体M04" panose="020F0600000000000000" pitchFamily="50" charset="-128"/>
              </a:rPr>
              <a:t>）</a:t>
            </a:r>
            <a:endParaRPr lang="en-US" altLang="zh-TW" sz="1400" dirty="0" smtClean="0">
              <a:solidFill>
                <a:schemeClr val="tx1"/>
              </a:solidFill>
              <a:latin typeface="AR P丸ゴシック体M04" panose="020F0600000000000000" pitchFamily="50" charset="-128"/>
              <a:ea typeface="AR P丸ゴシック体M04" panose="020F0600000000000000" pitchFamily="50" charset="-128"/>
            </a:endParaRPr>
          </a:p>
          <a:p>
            <a:pPr marL="901700" defTabSz="979488" eaLnBrk="1" fontAlgn="auto" hangingPunct="1">
              <a:spcBef>
                <a:spcPts val="0"/>
              </a:spcBef>
              <a:spcAft>
                <a:spcPts val="0"/>
              </a:spcAft>
              <a:defRPr/>
            </a:pPr>
            <a:r>
              <a:rPr lang="zh-CN" altLang="en-US" sz="1600" dirty="0" smtClean="0">
                <a:solidFill>
                  <a:schemeClr val="tx1"/>
                </a:solidFill>
                <a:latin typeface="AR P丸ゴシック体M04" panose="020F0600000000000000" pitchFamily="50" charset="-128"/>
                <a:ea typeface="AR P丸ゴシック体M04" panose="020F0600000000000000" pitchFamily="50" charset="-128"/>
              </a:rPr>
              <a:t>石田</a:t>
            </a:r>
            <a:r>
              <a:rPr lang="zh-CN" altLang="en-US" sz="1600" dirty="0">
                <a:solidFill>
                  <a:schemeClr val="tx1"/>
                </a:solidFill>
                <a:latin typeface="AR P丸ゴシック体M04" panose="020F0600000000000000" pitchFamily="50" charset="-128"/>
                <a:ea typeface="AR P丸ゴシック体M04" panose="020F0600000000000000" pitchFamily="50" charset="-128"/>
              </a:rPr>
              <a:t>祥代</a:t>
            </a:r>
            <a:r>
              <a:rPr lang="ja-JP" altLang="en-US" sz="1600" dirty="0">
                <a:solidFill>
                  <a:schemeClr val="tx1"/>
                </a:solidFill>
                <a:latin typeface="AR P丸ゴシック体M04" panose="020F0600000000000000" pitchFamily="50" charset="-128"/>
                <a:ea typeface="AR P丸ゴシック体M04" panose="020F0600000000000000" pitchFamily="50" charset="-128"/>
              </a:rPr>
              <a:t>先生</a:t>
            </a:r>
            <a:endParaRPr lang="zh-CN" altLang="en-US" sz="1600" dirty="0">
              <a:solidFill>
                <a:schemeClr val="tx1"/>
              </a:solidFill>
              <a:latin typeface="AR P丸ゴシック体M04" panose="020F0600000000000000" pitchFamily="50" charset="-128"/>
              <a:ea typeface="AR P丸ゴシック体M04" panose="020F0600000000000000" pitchFamily="50" charset="-128"/>
            </a:endParaRPr>
          </a:p>
          <a:p>
            <a:pPr marL="979488" eaLnBrk="1" fontAlgn="auto" hangingPunct="1">
              <a:spcBef>
                <a:spcPts val="0"/>
              </a:spcBef>
              <a:spcAft>
                <a:spcPts val="0"/>
              </a:spcAft>
              <a:defRPr/>
            </a:pPr>
            <a:r>
              <a:rPr lang="ja-JP" altLang="en-US" sz="1400" dirty="0" smtClean="0">
                <a:solidFill>
                  <a:schemeClr val="tx1"/>
                </a:solidFill>
                <a:latin typeface="AR P丸ゴシック体M04" panose="020F0600000000000000" pitchFamily="50" charset="-128"/>
                <a:ea typeface="AR P丸ゴシック体M04" panose="020F0600000000000000" pitchFamily="50" charset="-128"/>
              </a:rPr>
              <a:t>（</a:t>
            </a:r>
            <a:r>
              <a:rPr lang="zh-CN" altLang="en-US" sz="1400" dirty="0" smtClean="0">
                <a:solidFill>
                  <a:schemeClr val="tx1"/>
                </a:solidFill>
                <a:latin typeface="AR P丸ゴシック体M04" panose="020F0600000000000000" pitchFamily="50" charset="-128"/>
                <a:ea typeface="AR P丸ゴシック体M04" panose="020F0600000000000000" pitchFamily="50" charset="-128"/>
              </a:rPr>
              <a:t>千葉大学教育学部障害児教育教室</a:t>
            </a:r>
            <a:r>
              <a:rPr lang="ja-JP" altLang="en-US" sz="1400" dirty="0">
                <a:solidFill>
                  <a:schemeClr val="tx1"/>
                </a:solidFill>
                <a:latin typeface="AR P丸ゴシック体M04" panose="020F0600000000000000" pitchFamily="50" charset="-128"/>
                <a:ea typeface="AR P丸ゴシック体M04" panose="020F0600000000000000" pitchFamily="50" charset="-128"/>
              </a:rPr>
              <a:t> </a:t>
            </a:r>
            <a:r>
              <a:rPr lang="ja-JP" altLang="en-US" sz="1400" dirty="0" smtClean="0">
                <a:solidFill>
                  <a:schemeClr val="tx1"/>
                </a:solidFill>
                <a:latin typeface="AR P丸ゴシック体M04" panose="020F0600000000000000" pitchFamily="50" charset="-128"/>
                <a:ea typeface="AR P丸ゴシック体M04" panose="020F0600000000000000" pitchFamily="50" charset="-128"/>
              </a:rPr>
              <a:t>教授）　</a:t>
            </a:r>
            <a:endParaRPr lang="zh-CN" altLang="en-US" sz="1400" dirty="0" smtClean="0">
              <a:solidFill>
                <a:schemeClr val="tx1"/>
              </a:solidFill>
              <a:latin typeface="AR P丸ゴシック体M04" panose="020F0600000000000000" pitchFamily="50" charset="-128"/>
              <a:ea typeface="AR P丸ゴシック体M04" panose="020F0600000000000000" pitchFamily="50" charset="-128"/>
            </a:endParaRPr>
          </a:p>
          <a:p>
            <a:pPr marL="901700" eaLnBrk="1" fontAlgn="auto" hangingPunct="1">
              <a:spcBef>
                <a:spcPts val="0"/>
              </a:spcBef>
              <a:spcAft>
                <a:spcPts val="0"/>
              </a:spcAft>
              <a:defRPr/>
            </a:pP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他　作業療法士　</a:t>
            </a:r>
            <a:endParaRPr lang="en-US" altLang="ja-JP" sz="1600" dirty="0" smtClean="0">
              <a:solidFill>
                <a:schemeClr val="tx1"/>
              </a:solidFill>
              <a:latin typeface="AR P丸ゴシック体M04" panose="020F0600000000000000" pitchFamily="50" charset="-128"/>
              <a:ea typeface="AR P丸ゴシック体M04" panose="020F0600000000000000" pitchFamily="50" charset="-128"/>
            </a:endParaRPr>
          </a:p>
          <a:p>
            <a:pPr eaLnBrk="1" fontAlgn="auto" hangingPunct="1">
              <a:spcBef>
                <a:spcPts val="0"/>
              </a:spcBef>
              <a:spcAft>
                <a:spcPts val="0"/>
              </a:spcAft>
              <a:defRPr/>
            </a:pP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参加費 ： </a:t>
            </a:r>
            <a:r>
              <a:rPr lang="ja-JP" altLang="en-US" sz="1600" dirty="0">
                <a:solidFill>
                  <a:schemeClr val="tx1"/>
                </a:solidFill>
                <a:latin typeface="AR P丸ゴシック体M04" panose="020F0600000000000000" pitchFamily="50" charset="-128"/>
                <a:ea typeface="AR P丸ゴシック体M04" panose="020F0600000000000000" pitchFamily="50" charset="-128"/>
              </a:rPr>
              <a:t>　</a:t>
            </a:r>
            <a:r>
              <a:rPr lang="en-US" altLang="ja-JP" sz="1600" dirty="0">
                <a:solidFill>
                  <a:schemeClr val="tx1"/>
                </a:solidFill>
                <a:latin typeface="AR P丸ゴシック体M04" panose="020F0600000000000000" pitchFamily="50" charset="-128"/>
                <a:ea typeface="AR P丸ゴシック体M04" panose="020F0600000000000000" pitchFamily="50" charset="-128"/>
              </a:rPr>
              <a:t>PT/OT/ST</a:t>
            </a:r>
            <a:r>
              <a:rPr lang="ja-JP" altLang="en-US" sz="1600" dirty="0">
                <a:solidFill>
                  <a:schemeClr val="tx1"/>
                </a:solidFill>
                <a:latin typeface="AR P丸ゴシック体M04" panose="020F0600000000000000" pitchFamily="50" charset="-128"/>
                <a:ea typeface="AR P丸ゴシック体M04" panose="020F0600000000000000" pitchFamily="50" charset="-128"/>
              </a:rPr>
              <a:t>都道府県士会</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会員　　　　　 </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4,000</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円</a:t>
            </a:r>
            <a:endParaRPr lang="en-US" altLang="ja-JP" sz="1600" dirty="0" smtClean="0">
              <a:solidFill>
                <a:schemeClr val="tx1"/>
              </a:solidFill>
              <a:latin typeface="AR P丸ゴシック体M04" panose="020F0600000000000000" pitchFamily="50" charset="-128"/>
              <a:ea typeface="AR P丸ゴシック体M04" panose="020F0600000000000000" pitchFamily="50" charset="-128"/>
            </a:endParaRPr>
          </a:p>
          <a:p>
            <a:pPr eaLnBrk="1" fontAlgn="auto" hangingPunct="1">
              <a:spcBef>
                <a:spcPts val="0"/>
              </a:spcBef>
              <a:spcAft>
                <a:spcPts val="0"/>
              </a:spcAft>
              <a:defRPr/>
            </a:pP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　　　　   </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PT/OT/ST</a:t>
            </a:r>
            <a:r>
              <a:rPr lang="ja-JP" altLang="en-US" sz="1600" dirty="0">
                <a:solidFill>
                  <a:schemeClr val="tx1"/>
                </a:solidFill>
                <a:latin typeface="AR P丸ゴシック体M04" panose="020F0600000000000000" pitchFamily="50" charset="-128"/>
                <a:ea typeface="AR P丸ゴシック体M04" panose="020F0600000000000000" pitchFamily="50" charset="-128"/>
              </a:rPr>
              <a:t>都道府県士会非会員・他</a:t>
            </a:r>
            <a:r>
              <a:rPr lang="ja-JP" altLang="en-US" sz="1600" dirty="0" smtClean="0">
                <a:solidFill>
                  <a:schemeClr val="tx1"/>
                </a:solidFill>
                <a:latin typeface="AR P丸ゴシック体M04" panose="020F0600000000000000" pitchFamily="50" charset="-128"/>
                <a:ea typeface="AR P丸ゴシック体M04" panose="020F0600000000000000" pitchFamily="50" charset="-128"/>
              </a:rPr>
              <a:t>職種　</a:t>
            </a:r>
            <a:r>
              <a:rPr lang="en-US" altLang="ja-JP" sz="1600" dirty="0" smtClean="0">
                <a:solidFill>
                  <a:schemeClr val="tx1"/>
                </a:solidFill>
                <a:latin typeface="AR P丸ゴシック体M04" panose="020F0600000000000000" pitchFamily="50" charset="-128"/>
                <a:ea typeface="AR P丸ゴシック体M04" panose="020F0600000000000000" pitchFamily="50" charset="-128"/>
              </a:rPr>
              <a:t>6,000</a:t>
            </a:r>
            <a:r>
              <a:rPr lang="ja-JP" altLang="en-US" sz="1600" dirty="0">
                <a:solidFill>
                  <a:schemeClr val="tx1"/>
                </a:solidFill>
                <a:latin typeface="AR P丸ゴシック体M04" panose="020F0600000000000000" pitchFamily="50" charset="-128"/>
                <a:ea typeface="AR P丸ゴシック体M04" panose="020F0600000000000000" pitchFamily="50" charset="-128"/>
              </a:rPr>
              <a:t>円</a:t>
            </a:r>
          </a:p>
          <a:p>
            <a:pPr eaLnBrk="1" fontAlgn="auto" hangingPunct="1">
              <a:spcBef>
                <a:spcPts val="0"/>
              </a:spcBef>
              <a:spcAft>
                <a:spcPts val="0"/>
              </a:spcAft>
              <a:defRPr/>
            </a:pPr>
            <a:r>
              <a:rPr lang="ja-JP" altLang="en-US" dirty="0" smtClean="0">
                <a:solidFill>
                  <a:schemeClr val="tx1"/>
                </a:solidFill>
                <a:latin typeface="AR P丸ゴシック体M04" panose="020F0600000000000000" pitchFamily="50" charset="-128"/>
                <a:ea typeface="AR P丸ゴシック体M04" panose="020F0600000000000000" pitchFamily="50" charset="-128"/>
              </a:rPr>
              <a:t>　　　</a:t>
            </a:r>
            <a:r>
              <a:rPr lang="ja-JP" altLang="en-US" sz="2000" dirty="0" smtClean="0">
                <a:solidFill>
                  <a:schemeClr val="tx1"/>
                </a:solidFill>
                <a:latin typeface="AR P丸ゴシック体M04" panose="020F0600000000000000" pitchFamily="50" charset="-128"/>
                <a:ea typeface="AR P丸ゴシック体M04" panose="020F0600000000000000" pitchFamily="50" charset="-128"/>
              </a:rPr>
              <a:t>　　</a:t>
            </a:r>
            <a:r>
              <a:rPr lang="ja-JP" altLang="en-US" sz="1200" dirty="0" smtClean="0">
                <a:solidFill>
                  <a:schemeClr val="tx1"/>
                </a:solidFill>
                <a:latin typeface="AR P丸ゴシック体M04" panose="020F0600000000000000" pitchFamily="50" charset="-128"/>
                <a:ea typeface="AR P丸ゴシック体M04" panose="020F0600000000000000" pitchFamily="50" charset="-128"/>
              </a:rPr>
              <a:t>＊両日参加を原則とします</a:t>
            </a:r>
            <a:endParaRPr lang="en-US" altLang="ja-JP" sz="1200" dirty="0">
              <a:solidFill>
                <a:schemeClr val="tx1"/>
              </a:solidFill>
              <a:latin typeface="AR P丸ゴシック体M04" panose="020F0600000000000000" pitchFamily="50" charset="-128"/>
              <a:ea typeface="AR P丸ゴシック体M04" panose="020F0600000000000000" pitchFamily="50" charset="-128"/>
            </a:endParaRPr>
          </a:p>
        </p:txBody>
      </p:sp>
      <p:sp>
        <p:nvSpPr>
          <p:cNvPr id="2053" name="テキスト ボックス 7">
            <a:extLst>
              <a:ext uri="{FF2B5EF4-FFF2-40B4-BE49-F238E27FC236}">
                <a16:creationId xmlns:a16="http://schemas.microsoft.com/office/drawing/2014/main" xmlns="" id="{9E25DD01-AF1E-4015-AC3E-148C0EAFA308}"/>
              </a:ext>
            </a:extLst>
          </p:cNvPr>
          <p:cNvSpPr txBox="1">
            <a:spLocks noChangeArrowheads="1"/>
          </p:cNvSpPr>
          <p:nvPr/>
        </p:nvSpPr>
        <p:spPr bwMode="auto">
          <a:xfrm>
            <a:off x="269923" y="1711459"/>
            <a:ext cx="6264696" cy="2031325"/>
          </a:xfrm>
          <a:prstGeom prst="rect">
            <a:avLst/>
          </a:prstGeom>
          <a:ln w="38100"/>
          <a:extLst/>
        </p:spPr>
        <p:style>
          <a:lnRef idx="2">
            <a:schemeClr val="accent3"/>
          </a:lnRef>
          <a:fillRef idx="1">
            <a:schemeClr val="lt1"/>
          </a:fillRef>
          <a:effectRef idx="0">
            <a:schemeClr val="accent3"/>
          </a:effectRef>
          <a:fontRef idx="minor">
            <a:schemeClr val="dk1"/>
          </a:fontRef>
        </p:style>
        <p:txBody>
          <a:bodyPr wrap="square">
            <a:spAutoFit/>
          </a:bodyPr>
          <a:lstStyle>
            <a:lvl1pPr indent="179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latin typeface="AR P丸ゴシック体M04" panose="020F0600000000000000" pitchFamily="50" charset="-128"/>
                <a:ea typeface="AR P丸ゴシック体M04" panose="020F0600000000000000" pitchFamily="50" charset="-128"/>
              </a:rPr>
              <a:t>近年、学校教育現場からの作業療法士に対するニーズの</a:t>
            </a:r>
            <a:r>
              <a:rPr lang="ja-JP" altLang="en-US" sz="1400" dirty="0" smtClean="0">
                <a:latin typeface="AR P丸ゴシック体M04" panose="020F0600000000000000" pitchFamily="50" charset="-128"/>
                <a:ea typeface="AR P丸ゴシック体M04" panose="020F0600000000000000" pitchFamily="50" charset="-128"/>
              </a:rPr>
              <a:t>高まりや、作業療法士が特別支援教育領域に参画することが全国的</a:t>
            </a:r>
            <a:r>
              <a:rPr lang="ja-JP" altLang="en-US" sz="1400" dirty="0">
                <a:latin typeface="AR P丸ゴシック体M04" panose="020F0600000000000000" pitchFamily="50" charset="-128"/>
                <a:ea typeface="AR P丸ゴシック体M04" panose="020F0600000000000000" pitchFamily="50" charset="-128"/>
              </a:rPr>
              <a:t>に増えています。しかし</a:t>
            </a:r>
            <a:r>
              <a:rPr lang="ja-JP" altLang="en-US" sz="1400" dirty="0" smtClean="0">
                <a:latin typeface="AR P丸ゴシック体M04" panose="020F0600000000000000" pitchFamily="50" charset="-128"/>
                <a:ea typeface="AR P丸ゴシック体M04" panose="020F0600000000000000" pitchFamily="50" charset="-128"/>
              </a:rPr>
              <a:t>、学校教育については作業療法士の養成教育では習わない</a:t>
            </a:r>
            <a:r>
              <a:rPr lang="ja-JP" altLang="en-US" sz="1400" dirty="0">
                <a:latin typeface="AR P丸ゴシック体M04" panose="020F0600000000000000" pitchFamily="50" charset="-128"/>
                <a:ea typeface="AR P丸ゴシック体M04" panose="020F0600000000000000" pitchFamily="50" charset="-128"/>
              </a:rPr>
              <a:t>ため、</a:t>
            </a:r>
            <a:r>
              <a:rPr lang="ja-JP" altLang="en-US" sz="1400" dirty="0" smtClean="0">
                <a:latin typeface="AR P丸ゴシック体M04" panose="020F0600000000000000" pitchFamily="50" charset="-128"/>
                <a:ea typeface="AR P丸ゴシック体M04" panose="020F0600000000000000" pitchFamily="50" charset="-128"/>
              </a:rPr>
              <a:t>医療や福祉領域での知識や経験のみを基盤に参画すると、学校教育現場に活用されにくい助言になってしまう可能性があります。</a:t>
            </a:r>
            <a:endParaRPr lang="ja-JP" altLang="en-US" sz="1400" dirty="0">
              <a:latin typeface="AR P丸ゴシック体M04" panose="020F0600000000000000" pitchFamily="50" charset="-128"/>
              <a:ea typeface="AR P丸ゴシック体M04" panose="020F0600000000000000" pitchFamily="50" charset="-128"/>
            </a:endParaRPr>
          </a:p>
          <a:p>
            <a:pPr eaLnBrk="1" hangingPunct="1">
              <a:spcBef>
                <a:spcPct val="0"/>
              </a:spcBef>
              <a:buFontTx/>
              <a:buNone/>
            </a:pPr>
            <a:r>
              <a:rPr lang="ja-JP" altLang="en-US" sz="1400" dirty="0">
                <a:latin typeface="AR P丸ゴシック体M04" panose="020F0600000000000000" pitchFamily="50" charset="-128"/>
                <a:ea typeface="AR P丸ゴシック体M04" panose="020F0600000000000000" pitchFamily="50" charset="-128"/>
              </a:rPr>
              <a:t>そこで、学校教育現場の特性を理解し、教育に関わる多職種との連携に必要な</a:t>
            </a:r>
            <a:r>
              <a:rPr lang="ja-JP" altLang="en-US" sz="1400" dirty="0" smtClean="0">
                <a:latin typeface="AR P丸ゴシック体M04" panose="020F0600000000000000" pitchFamily="50" charset="-128"/>
                <a:ea typeface="AR P丸ゴシック体M04" panose="020F0600000000000000" pitchFamily="50" charset="-128"/>
              </a:rPr>
              <a:t>知識を</a:t>
            </a:r>
            <a:r>
              <a:rPr lang="ja-JP" altLang="en-US" sz="1400" dirty="0">
                <a:latin typeface="AR P丸ゴシック体M04" panose="020F0600000000000000" pitchFamily="50" charset="-128"/>
                <a:ea typeface="AR P丸ゴシック体M04" panose="020F0600000000000000" pitchFamily="50" charset="-128"/>
              </a:rPr>
              <a:t>習得できるよう今回の研修会を開催することを企画しました。この研修会は（一社）日本作業療法士協会の後方支援を受けて実施されるものです。県内だけでなく県外からの参加も多数お待ちしております。</a:t>
            </a:r>
          </a:p>
        </p:txBody>
      </p:sp>
      <p:sp>
        <p:nvSpPr>
          <p:cNvPr id="2054" name="タイトル 1">
            <a:extLst>
              <a:ext uri="{FF2B5EF4-FFF2-40B4-BE49-F238E27FC236}">
                <a16:creationId xmlns:a16="http://schemas.microsoft.com/office/drawing/2014/main" xmlns="" id="{473F1B17-67B6-4D64-BC3D-D2547C4CB2F5}"/>
              </a:ext>
            </a:extLst>
          </p:cNvPr>
          <p:cNvSpPr>
            <a:spLocks noGrp="1"/>
          </p:cNvSpPr>
          <p:nvPr>
            <p:ph type="title"/>
          </p:nvPr>
        </p:nvSpPr>
        <p:spPr>
          <a:xfrm>
            <a:off x="1412776" y="107504"/>
            <a:ext cx="5311458" cy="504056"/>
          </a:xfrm>
        </p:spPr>
        <p:txBody>
          <a:bodyPr/>
          <a:lstStyle/>
          <a:p>
            <a:pPr eaLnBrk="1" hangingPunct="1"/>
            <a:r>
              <a:rPr lang="zh-TW" altLang="en-US" sz="1800" dirty="0">
                <a:latin typeface="AR P丸ゴシック体M04" panose="020F0600000000000000" pitchFamily="50" charset="-128"/>
                <a:ea typeface="AR P丸ゴシック体M04" panose="020F0600000000000000" pitchFamily="50" charset="-128"/>
              </a:rPr>
              <a:t>千葉県作業</a:t>
            </a:r>
            <a:r>
              <a:rPr lang="zh-TW" altLang="en-US" sz="1800" dirty="0" smtClean="0">
                <a:latin typeface="AR P丸ゴシック体M04" panose="020F0600000000000000" pitchFamily="50" charset="-128"/>
                <a:ea typeface="AR P丸ゴシック体M04" panose="020F0600000000000000" pitchFamily="50" charset="-128"/>
              </a:rPr>
              <a:t>療法士会 学術部 </a:t>
            </a:r>
            <a:r>
              <a:rPr lang="ja-JP" altLang="en-US" sz="1800" dirty="0" smtClean="0">
                <a:latin typeface="AR P丸ゴシック体M04" panose="020F0600000000000000" pitchFamily="50" charset="-128"/>
                <a:ea typeface="AR P丸ゴシック体M04" panose="020F0600000000000000" pitchFamily="50" charset="-128"/>
              </a:rPr>
              <a:t>発達障害委員会主催</a:t>
            </a:r>
            <a:endParaRPr lang="ja-JP" altLang="en-US" sz="1800" dirty="0">
              <a:latin typeface="AR P丸ゴシック体M04" panose="020F0600000000000000" pitchFamily="50" charset="-128"/>
              <a:ea typeface="AR P丸ゴシック体M04" panose="020F0600000000000000" pitchFamily="50" charset="-128"/>
            </a:endParaRPr>
          </a:p>
        </p:txBody>
      </p:sp>
      <p:pic>
        <p:nvPicPr>
          <p:cNvPr id="1026" name="Picture 2" descr="E:\2012.10.01\千葉県士会\事務局\名刺\県士会　ロゴ　修正版.b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388" y="107504"/>
            <a:ext cx="1569412" cy="1345648"/>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527126" y="8738591"/>
            <a:ext cx="5750292" cy="30777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主催：一般社団法人千葉県作業療法士会　　後援：千葉県教育</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委員会</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17568" y="7650807"/>
            <a:ext cx="3764172" cy="584775"/>
          </a:xfrm>
          <a:prstGeom prst="rect">
            <a:avLst/>
          </a:prstGeom>
          <a:noFill/>
          <a:ln w="38100">
            <a:solidFill>
              <a:schemeClr val="accent6"/>
            </a:solidFill>
          </a:ln>
        </p:spPr>
        <p:txBody>
          <a:bodyPr wrap="none" rtlCol="0">
            <a:spAutoFit/>
          </a:bodyPr>
          <a:lstStyle/>
          <a:p>
            <a:r>
              <a:rPr kumimoji="1" lang="ja-JP" altLang="en-US" sz="1600" dirty="0" smtClean="0"/>
              <a:t>申込み締め切り　平成</a:t>
            </a:r>
            <a:r>
              <a:rPr kumimoji="1" lang="en-US" altLang="ja-JP" sz="1600" dirty="0" smtClean="0"/>
              <a:t>30</a:t>
            </a:r>
            <a:r>
              <a:rPr kumimoji="1" lang="ja-JP" altLang="en-US" sz="1600" dirty="0" smtClean="0"/>
              <a:t>年</a:t>
            </a:r>
            <a:r>
              <a:rPr kumimoji="1" lang="en-US" altLang="ja-JP" sz="1600" dirty="0" smtClean="0"/>
              <a:t>10</a:t>
            </a:r>
            <a:r>
              <a:rPr kumimoji="1" lang="ja-JP" altLang="en-US" sz="1600" dirty="0" smtClean="0"/>
              <a:t>月</a:t>
            </a:r>
            <a:r>
              <a:rPr kumimoji="1" lang="en-US" altLang="ja-JP" sz="1600" dirty="0" smtClean="0"/>
              <a:t>12</a:t>
            </a:r>
            <a:r>
              <a:rPr kumimoji="1" lang="ja-JP" altLang="en-US" sz="1600" dirty="0" smtClean="0"/>
              <a:t>日（金）</a:t>
            </a:r>
            <a:endParaRPr kumimoji="1" lang="en-US" altLang="ja-JP" sz="1600" dirty="0" smtClean="0"/>
          </a:p>
          <a:p>
            <a:r>
              <a:rPr lang="ja-JP" altLang="en-US" sz="1600" dirty="0"/>
              <a:t>定員</a:t>
            </a:r>
            <a:r>
              <a:rPr lang="en-US" altLang="ja-JP" sz="1600" dirty="0"/>
              <a:t>100</a:t>
            </a:r>
            <a:r>
              <a:rPr lang="ja-JP" altLang="en-US" sz="1600" dirty="0" smtClean="0"/>
              <a:t>名（先着順）</a:t>
            </a:r>
            <a:endParaRPr kumimoji="1" lang="ja-JP" altLang="en-US" sz="1600" dirty="0"/>
          </a:p>
        </p:txBody>
      </p:sp>
      <p:sp>
        <p:nvSpPr>
          <p:cNvPr id="6" name="テキスト ボックス 5"/>
          <p:cNvSpPr txBox="1"/>
          <p:nvPr/>
        </p:nvSpPr>
        <p:spPr>
          <a:xfrm>
            <a:off x="4178938" y="7265124"/>
            <a:ext cx="2407731" cy="1077218"/>
          </a:xfrm>
          <a:prstGeom prst="rect">
            <a:avLst/>
          </a:prstGeom>
          <a:noFill/>
        </p:spPr>
        <p:txBody>
          <a:bodyPr wrap="square" rtlCol="0">
            <a:spAutoFit/>
          </a:bodyPr>
          <a:lstStyle/>
          <a:p>
            <a:r>
              <a:rPr kumimoji="1" lang="en-US" altLang="ja-JP" sz="1600" dirty="0" smtClean="0"/>
              <a:t>1</a:t>
            </a:r>
            <a:r>
              <a:rPr kumimoji="1" lang="ja-JP" altLang="en-US" sz="1600" dirty="0" smtClean="0"/>
              <a:t>日目の研修終了後、懇親会を予定しております。ぜひご参加</a:t>
            </a:r>
            <a:endParaRPr kumimoji="1" lang="en-US" altLang="ja-JP" sz="1600" dirty="0" smtClean="0"/>
          </a:p>
          <a:p>
            <a:r>
              <a:rPr kumimoji="1" lang="ja-JP" altLang="en-US" sz="1600" dirty="0" smtClean="0"/>
              <a:t>ください。</a:t>
            </a:r>
            <a:endParaRPr kumimoji="1" lang="ja-JP" altLang="en-US" sz="1600" dirty="0"/>
          </a:p>
        </p:txBody>
      </p:sp>
      <p:sp>
        <p:nvSpPr>
          <p:cNvPr id="8" name="角丸四角形 7"/>
          <p:cNvSpPr/>
          <p:nvPr/>
        </p:nvSpPr>
        <p:spPr>
          <a:xfrm>
            <a:off x="4149080" y="7210306"/>
            <a:ext cx="2575154" cy="11320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8779" y="7911349"/>
            <a:ext cx="990978" cy="686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xmlns="" id="{FD3C3D8A-AC8A-4E70-9F51-88057489CB53}"/>
              </a:ext>
            </a:extLst>
          </p:cNvPr>
          <p:cNvSpPr/>
          <p:nvPr/>
        </p:nvSpPr>
        <p:spPr>
          <a:xfrm>
            <a:off x="59388" y="5076057"/>
            <a:ext cx="6763287" cy="1656184"/>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eaLnBrk="1" fontAlgn="auto" hangingPunct="1">
              <a:spcBef>
                <a:spcPts val="0"/>
              </a:spcBef>
              <a:spcAft>
                <a:spcPts val="0"/>
              </a:spcAft>
              <a:defRPr/>
            </a:pPr>
            <a:r>
              <a:rPr lang="ja-JP" altLang="ja-JP" sz="1600" b="1" dirty="0">
                <a:solidFill>
                  <a:schemeClr val="tx1"/>
                </a:solidFill>
                <a:latin typeface="+mn-ea"/>
              </a:rPr>
              <a:t>《お</a:t>
            </a:r>
            <a:r>
              <a:rPr lang="ja-JP" altLang="en-US" sz="1600" b="1" dirty="0">
                <a:solidFill>
                  <a:schemeClr val="tx1"/>
                </a:solidFill>
                <a:latin typeface="+mn-ea"/>
              </a:rPr>
              <a:t>申込み・お問い合わせ先</a:t>
            </a:r>
            <a:r>
              <a:rPr lang="ja-JP" altLang="ja-JP" sz="1600" b="1" dirty="0">
                <a:solidFill>
                  <a:schemeClr val="tx1"/>
                </a:solidFill>
                <a:latin typeface="+mn-ea"/>
              </a:rPr>
              <a:t>》</a:t>
            </a:r>
            <a:endParaRPr lang="en-US" altLang="ja-JP" sz="1600" b="1" dirty="0">
              <a:solidFill>
                <a:schemeClr val="tx1"/>
              </a:solidFill>
              <a:latin typeface="+mn-ea"/>
            </a:endParaRPr>
          </a:p>
          <a:p>
            <a:pPr eaLnBrk="1" fontAlgn="auto" hangingPunct="1">
              <a:spcBef>
                <a:spcPts val="0"/>
              </a:spcBef>
              <a:spcAft>
                <a:spcPts val="0"/>
              </a:spcAft>
              <a:defRPr/>
            </a:pPr>
            <a:r>
              <a:rPr lang="ja-JP" altLang="en-US" sz="1400" b="1" dirty="0">
                <a:solidFill>
                  <a:schemeClr val="tx1"/>
                </a:solidFill>
                <a:latin typeface="+mn-ea"/>
              </a:rPr>
              <a:t>申込先・問い合わせ先　</a:t>
            </a:r>
            <a:r>
              <a:rPr lang="ja-JP" altLang="en-US" sz="1400" b="1" dirty="0" smtClean="0">
                <a:solidFill>
                  <a:schemeClr val="tx1"/>
                </a:solidFill>
                <a:latin typeface="+mn-ea"/>
              </a:rPr>
              <a:t>：　</a:t>
            </a:r>
            <a:r>
              <a:rPr lang="en-US" altLang="ja-JP" sz="1400" b="1" dirty="0" smtClean="0">
                <a:solidFill>
                  <a:schemeClr val="tx1"/>
                </a:solidFill>
                <a:latin typeface="+mn-ea"/>
              </a:rPr>
              <a:t>E-mail</a:t>
            </a:r>
            <a:r>
              <a:rPr lang="ja-JP" altLang="en-US" sz="1400" b="1" dirty="0">
                <a:solidFill>
                  <a:schemeClr val="tx1"/>
                </a:solidFill>
                <a:latin typeface="+mn-ea"/>
              </a:rPr>
              <a:t>：</a:t>
            </a:r>
            <a:r>
              <a:rPr lang="en-US" altLang="ja-JP" sz="1400" b="1" dirty="0">
                <a:solidFill>
                  <a:schemeClr val="tx1"/>
                </a:solidFill>
                <a:latin typeface="+mn-ea"/>
              </a:rPr>
              <a:t>chiba_ot_development@yahoo.co.jp</a:t>
            </a:r>
          </a:p>
          <a:p>
            <a:pPr marL="274638" eaLnBrk="1" fontAlgn="auto" hangingPunct="1">
              <a:spcBef>
                <a:spcPts val="0"/>
              </a:spcBef>
              <a:spcAft>
                <a:spcPts val="0"/>
              </a:spcAft>
              <a:defRPr/>
            </a:pPr>
            <a:r>
              <a:rPr lang="ja-JP" altLang="en-US" sz="1400" b="1" dirty="0" smtClean="0">
                <a:solidFill>
                  <a:schemeClr val="tx1"/>
                </a:solidFill>
                <a:latin typeface="+mn-ea"/>
              </a:rPr>
              <a:t>（</a:t>
            </a:r>
            <a:r>
              <a:rPr lang="ja-JP" altLang="en-US" sz="1400" b="1" dirty="0">
                <a:solidFill>
                  <a:schemeClr val="tx1"/>
                </a:solidFill>
                <a:latin typeface="+mn-ea"/>
              </a:rPr>
              <a:t>千葉県作業療法士会学術部発達障害委員会・千葉県立保健医療大学　有川真弓</a:t>
            </a:r>
            <a:r>
              <a:rPr lang="ja-JP" altLang="en-US" sz="1400" b="1" dirty="0" smtClean="0">
                <a:solidFill>
                  <a:schemeClr val="tx1"/>
                </a:solidFill>
                <a:latin typeface="+mn-ea"/>
              </a:rPr>
              <a:t>）</a:t>
            </a:r>
            <a:endParaRPr lang="en-US" altLang="ja-JP" sz="1400" b="1" dirty="0" smtClean="0">
              <a:solidFill>
                <a:schemeClr val="tx1"/>
              </a:solidFill>
              <a:latin typeface="+mn-ea"/>
            </a:endParaRPr>
          </a:p>
          <a:p>
            <a:pPr marL="274638" eaLnBrk="1" fontAlgn="auto" hangingPunct="1">
              <a:spcBef>
                <a:spcPts val="0"/>
              </a:spcBef>
              <a:spcAft>
                <a:spcPts val="0"/>
              </a:spcAft>
              <a:defRPr/>
            </a:pPr>
            <a:endParaRPr lang="en-US" altLang="ja-JP" sz="1400" b="1" dirty="0" smtClean="0">
              <a:solidFill>
                <a:schemeClr val="tx1"/>
              </a:solidFill>
              <a:latin typeface="+mn-ea"/>
            </a:endParaRPr>
          </a:p>
          <a:p>
            <a:pPr marL="92075" eaLnBrk="1" fontAlgn="auto" hangingPunct="1">
              <a:spcBef>
                <a:spcPts val="0"/>
              </a:spcBef>
              <a:spcAft>
                <a:spcPts val="0"/>
              </a:spcAft>
              <a:defRPr/>
            </a:pPr>
            <a:r>
              <a:rPr lang="ja-JP" altLang="en-US" sz="1400" b="1" dirty="0" smtClean="0">
                <a:solidFill>
                  <a:schemeClr val="tx1"/>
                </a:solidFill>
                <a:latin typeface="+mn-ea"/>
              </a:rPr>
              <a:t>①</a:t>
            </a:r>
            <a:r>
              <a:rPr lang="ja-JP" altLang="en-US" sz="1400" b="1" dirty="0">
                <a:solidFill>
                  <a:schemeClr val="tx1"/>
                </a:solidFill>
                <a:latin typeface="+mn-ea"/>
              </a:rPr>
              <a:t>氏名　②職種　③経験年数　④所属先　⑤電話番号を明記し、件名に「</a:t>
            </a:r>
            <a:r>
              <a:rPr lang="en-US" altLang="ja-JP" sz="1400" b="1" dirty="0">
                <a:solidFill>
                  <a:schemeClr val="tx1"/>
                </a:solidFill>
                <a:latin typeface="+mn-ea"/>
              </a:rPr>
              <a:t>10</a:t>
            </a:r>
            <a:r>
              <a:rPr lang="ja-JP" altLang="en-US" sz="1400" b="1" dirty="0">
                <a:solidFill>
                  <a:schemeClr val="tx1"/>
                </a:solidFill>
                <a:latin typeface="+mn-ea"/>
              </a:rPr>
              <a:t>月研修会申込」と記載し</a:t>
            </a:r>
            <a:r>
              <a:rPr lang="ja-JP" altLang="en-US" sz="1400" b="1" dirty="0" smtClean="0">
                <a:solidFill>
                  <a:schemeClr val="tx1"/>
                </a:solidFill>
                <a:latin typeface="+mn-ea"/>
              </a:rPr>
              <a:t>、メールにてお申し込み</a:t>
            </a:r>
            <a:r>
              <a:rPr lang="ja-JP" altLang="en-US" sz="1400" b="1" dirty="0">
                <a:solidFill>
                  <a:schemeClr val="tx1"/>
                </a:solidFill>
                <a:latin typeface="+mn-ea"/>
              </a:rPr>
              <a:t>ください</a:t>
            </a:r>
            <a:r>
              <a:rPr lang="ja-JP" altLang="en-US" sz="1400" b="1" dirty="0" smtClean="0">
                <a:solidFill>
                  <a:schemeClr val="tx1"/>
                </a:solidFill>
                <a:latin typeface="+mn-ea"/>
              </a:rPr>
              <a:t>。申込</a:t>
            </a:r>
            <a:r>
              <a:rPr lang="ja-JP" altLang="en-US" sz="1400" b="1" dirty="0">
                <a:solidFill>
                  <a:schemeClr val="tx1"/>
                </a:solidFill>
                <a:latin typeface="+mn-ea"/>
              </a:rPr>
              <a:t>は所属ごとでなく個々にお願いします</a:t>
            </a:r>
            <a:r>
              <a:rPr lang="ja-JP" altLang="en-US" sz="1400" b="1" dirty="0" smtClean="0">
                <a:solidFill>
                  <a:schemeClr val="tx1"/>
                </a:solidFill>
                <a:latin typeface="+mn-ea"/>
              </a:rPr>
              <a:t>。</a:t>
            </a:r>
            <a:endParaRPr lang="ja-JP" altLang="en-US" sz="1400" b="1" dirty="0">
              <a:solidFill>
                <a:schemeClr val="tx1"/>
              </a:solidFill>
              <a:latin typeface="+mn-ea"/>
            </a:endParaRPr>
          </a:p>
        </p:txBody>
      </p:sp>
      <p:graphicFrame>
        <p:nvGraphicFramePr>
          <p:cNvPr id="10" name="表 9"/>
          <p:cNvGraphicFramePr>
            <a:graphicFrameLocks noGrp="1"/>
          </p:cNvGraphicFramePr>
          <p:nvPr>
            <p:extLst>
              <p:ext uri="{D42A27DB-BD31-4B8C-83A1-F6EECF244321}">
                <p14:modId xmlns:p14="http://schemas.microsoft.com/office/powerpoint/2010/main" val="2650198354"/>
              </p:ext>
            </p:extLst>
          </p:nvPr>
        </p:nvGraphicFramePr>
        <p:xfrm>
          <a:off x="253183" y="620852"/>
          <a:ext cx="6192687" cy="2392680"/>
        </p:xfrm>
        <a:graphic>
          <a:graphicData uri="http://schemas.openxmlformats.org/drawingml/2006/table">
            <a:tbl>
              <a:tblPr firstRow="1" bandRow="1">
                <a:tableStyleId>{1FECB4D8-DB02-4DC6-A0A2-4F2EBAE1DC90}</a:tableStyleId>
              </a:tblPr>
              <a:tblGrid>
                <a:gridCol w="1447625"/>
                <a:gridCol w="3528392"/>
                <a:gridCol w="1216670"/>
              </a:tblGrid>
              <a:tr h="370840">
                <a:tc gridSpan="3">
                  <a:txBody>
                    <a:bodyPr/>
                    <a:lstStyle/>
                    <a:p>
                      <a:r>
                        <a:rPr kumimoji="1" lang="en-US" altLang="ja-JP" b="1" dirty="0" smtClean="0">
                          <a:latin typeface="AR P丸ゴシック体M04" panose="020F0600000000000000" pitchFamily="50" charset="-128"/>
                          <a:ea typeface="AR P丸ゴシック体M04" panose="020F0600000000000000" pitchFamily="50" charset="-128"/>
                        </a:rPr>
                        <a:t>1</a:t>
                      </a:r>
                      <a:r>
                        <a:rPr kumimoji="1" lang="ja-JP" altLang="en-US" b="1" dirty="0" smtClean="0">
                          <a:latin typeface="AR P丸ゴシック体M04" panose="020F0600000000000000" pitchFamily="50" charset="-128"/>
                          <a:ea typeface="AR P丸ゴシック体M04" panose="020F0600000000000000" pitchFamily="50" charset="-128"/>
                        </a:rPr>
                        <a:t>日目</a:t>
                      </a:r>
                      <a:endParaRPr kumimoji="1" lang="ja-JP" altLang="en-US" b="1" dirty="0">
                        <a:latin typeface="AR P丸ゴシック体M04" panose="020F0600000000000000" pitchFamily="50" charset="-128"/>
                        <a:ea typeface="AR P丸ゴシック体M04" panose="020F0600000000000000"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pPr>
                        <a:spcAft>
                          <a:spcPts val="0"/>
                        </a:spcAft>
                      </a:pPr>
                      <a:r>
                        <a:rPr lang="en-US" sz="1400" b="1" dirty="0">
                          <a:effectLst/>
                          <a:latin typeface="AR P丸ゴシック体M04" panose="020F0600000000000000" pitchFamily="50" charset="-128"/>
                          <a:ea typeface="AR P丸ゴシック体M04" panose="020F0600000000000000" pitchFamily="50" charset="-128"/>
                          <a:cs typeface="ＭＳ 明朝"/>
                        </a:rPr>
                        <a:t>12</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smtClean="0">
                          <a:effectLst/>
                          <a:latin typeface="AR P丸ゴシック体M04" panose="020F0600000000000000" pitchFamily="50" charset="-128"/>
                          <a:ea typeface="AR P丸ゴシック体M04" panose="020F0600000000000000" pitchFamily="50" charset="-128"/>
                          <a:cs typeface="ＭＳ 明朝"/>
                        </a:rPr>
                        <a:t>30</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12</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40</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sz="1400" b="1" dirty="0">
                          <a:effectLst/>
                          <a:latin typeface="AR P丸ゴシック体M04" panose="020F0600000000000000" pitchFamily="50" charset="-128"/>
                          <a:ea typeface="AR P丸ゴシック体M04" panose="020F0600000000000000" pitchFamily="50" charset="-128"/>
                          <a:cs typeface="Arial"/>
                        </a:rPr>
                        <a:t>オリエンテーショ</a:t>
                      </a:r>
                      <a:r>
                        <a:rPr lang="ja-JP" sz="1400" b="1" dirty="0">
                          <a:solidFill>
                            <a:srgbClr val="000000"/>
                          </a:solidFill>
                          <a:effectLst/>
                          <a:latin typeface="AR P丸ゴシック体M04" panose="020F0600000000000000" pitchFamily="50" charset="-128"/>
                          <a:ea typeface="AR P丸ゴシック体M04" panose="020F0600000000000000" pitchFamily="50" charset="-128"/>
                          <a:cs typeface="Arial"/>
                        </a:rPr>
                        <a:t>ン</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altLang="en-US" sz="1400" b="1" dirty="0" smtClean="0">
                          <a:effectLst/>
                          <a:latin typeface="AR P丸ゴシック体M04" panose="020F0600000000000000" pitchFamily="50" charset="-128"/>
                          <a:ea typeface="AR P丸ゴシック体M04" panose="020F0600000000000000" pitchFamily="50" charset="-128"/>
                          <a:cs typeface="ＭＳ 明朝"/>
                        </a:rPr>
                        <a:t>企画担当者</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r h="370840">
                <a:tc>
                  <a:txBody>
                    <a:bodyPr/>
                    <a:lstStyle/>
                    <a:p>
                      <a:pPr>
                        <a:spcAft>
                          <a:spcPts val="0"/>
                        </a:spcAft>
                      </a:pPr>
                      <a:r>
                        <a:rPr lang="en-US" sz="1400" b="1" dirty="0">
                          <a:effectLst/>
                          <a:latin typeface="AR P丸ゴシック体M04" panose="020F0600000000000000" pitchFamily="50" charset="-128"/>
                          <a:ea typeface="AR P丸ゴシック体M04" panose="020F0600000000000000" pitchFamily="50" charset="-128"/>
                          <a:cs typeface="ＭＳ 明朝"/>
                        </a:rPr>
                        <a:t>12</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smtClean="0">
                          <a:effectLst/>
                          <a:latin typeface="AR P丸ゴシック体M04" panose="020F0600000000000000" pitchFamily="50" charset="-128"/>
                          <a:ea typeface="AR P丸ゴシック体M04" panose="020F0600000000000000" pitchFamily="50" charset="-128"/>
                          <a:cs typeface="ＭＳ 明朝"/>
                        </a:rPr>
                        <a:t>40</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13</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40</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sz="1400" b="1" dirty="0">
                          <a:effectLst/>
                          <a:latin typeface="AR P丸ゴシック体M04" panose="020F0600000000000000" pitchFamily="50" charset="-128"/>
                          <a:ea typeface="AR P丸ゴシック体M04" panose="020F0600000000000000" pitchFamily="50" charset="-128"/>
                          <a:cs typeface="Arial"/>
                        </a:rPr>
                        <a:t>特別支援教育と作業療法の関わり</a:t>
                      </a:r>
                      <a:r>
                        <a:rPr lang="en-US" sz="1400" b="1" dirty="0">
                          <a:effectLst/>
                          <a:latin typeface="AR P丸ゴシック体M04" panose="020F0600000000000000" pitchFamily="50" charset="-128"/>
                          <a:ea typeface="AR P丸ゴシック体M04" panose="020F0600000000000000" pitchFamily="50" charset="-128"/>
                          <a:cs typeface="ＭＳ 明朝"/>
                        </a:rPr>
                        <a:t> </a:t>
                      </a:r>
                      <a:endParaRPr lang="en-US" sz="1400" b="1" dirty="0" smtClean="0">
                        <a:effectLst/>
                        <a:latin typeface="AR P丸ゴシック体M04" panose="020F0600000000000000" pitchFamily="50" charset="-128"/>
                        <a:ea typeface="AR P丸ゴシック体M04" panose="020F0600000000000000" pitchFamily="50" charset="-128"/>
                        <a:cs typeface="ＭＳ 明朝"/>
                      </a:endParaRPr>
                    </a:p>
                    <a:p>
                      <a:pPr>
                        <a:spcAft>
                          <a:spcPts val="0"/>
                        </a:spcAft>
                      </a:pPr>
                      <a:r>
                        <a:rPr lang="ja-JP" altLang="en-US" sz="1400" b="1" smtClean="0">
                          <a:effectLst/>
                          <a:latin typeface="AR P丸ゴシック体M04" panose="020F0600000000000000" pitchFamily="50" charset="-128"/>
                          <a:ea typeface="AR P丸ゴシック体M04" panose="020F0600000000000000" pitchFamily="50" charset="-128"/>
                          <a:cs typeface="Arial"/>
                        </a:rPr>
                        <a:t>～</a:t>
                      </a:r>
                      <a:r>
                        <a:rPr lang="ja-JP" sz="1400" b="1" smtClean="0">
                          <a:effectLst/>
                          <a:latin typeface="AR P丸ゴシック体M04" panose="020F0600000000000000" pitchFamily="50" charset="-128"/>
                          <a:ea typeface="AR P丸ゴシック体M04" panose="020F0600000000000000" pitchFamily="50" charset="-128"/>
                          <a:cs typeface="Arial"/>
                        </a:rPr>
                        <a:t>教育</a:t>
                      </a:r>
                      <a:r>
                        <a:rPr lang="ja-JP" sz="1400" b="1" dirty="0">
                          <a:effectLst/>
                          <a:latin typeface="AR P丸ゴシック体M04" panose="020F0600000000000000" pitchFamily="50" charset="-128"/>
                          <a:ea typeface="AR P丸ゴシック体M04" panose="020F0600000000000000" pitchFamily="50" charset="-128"/>
                          <a:cs typeface="Arial"/>
                        </a:rPr>
                        <a:t>現場で作業療法士が行うこと</a:t>
                      </a:r>
                      <a:r>
                        <a:rPr lang="en-US" sz="1400" b="1" dirty="0">
                          <a:effectLst/>
                          <a:latin typeface="AR P丸ゴシック体M04" panose="020F0600000000000000" pitchFamily="50" charset="-128"/>
                          <a:ea typeface="AR P丸ゴシック体M04" panose="020F0600000000000000" pitchFamily="50" charset="-128"/>
                          <a:cs typeface="ＭＳ 明朝"/>
                        </a:rPr>
                        <a:t> </a:t>
                      </a:r>
                      <a:r>
                        <a:rPr lang="ja-JP" altLang="en-US" sz="1400" b="1" dirty="0" smtClean="0">
                          <a:effectLst/>
                          <a:latin typeface="AR P丸ゴシック体M04" panose="020F0600000000000000" pitchFamily="50" charset="-128"/>
                          <a:ea typeface="AR P丸ゴシック体M04" panose="020F0600000000000000" pitchFamily="50" charset="-128"/>
                          <a:cs typeface="ＭＳ 明朝"/>
                        </a:rPr>
                        <a:t>～</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altLang="en-US" sz="1400" b="1" dirty="0" smtClean="0">
                          <a:effectLst/>
                          <a:latin typeface="AR P丸ゴシック体M04" panose="020F0600000000000000" pitchFamily="50" charset="-128"/>
                          <a:ea typeface="AR P丸ゴシック体M04" panose="020F0600000000000000" pitchFamily="50" charset="-128"/>
                          <a:cs typeface="ＭＳ 明朝"/>
                        </a:rPr>
                        <a:t>酒井康年</a:t>
                      </a:r>
                      <a:endParaRPr lang="en-US" altLang="ja-JP" sz="1400" b="1" dirty="0" smtClean="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r h="370840">
                <a:tc>
                  <a:txBody>
                    <a:bodyPr/>
                    <a:lstStyle/>
                    <a:p>
                      <a:pPr>
                        <a:spcAft>
                          <a:spcPts val="0"/>
                        </a:spcAft>
                      </a:pPr>
                      <a:r>
                        <a:rPr lang="en-US" sz="1400" b="1">
                          <a:effectLst/>
                          <a:latin typeface="AR P丸ゴシック体M04" panose="020F0600000000000000" pitchFamily="50" charset="-128"/>
                          <a:ea typeface="AR P丸ゴシック体M04" panose="020F0600000000000000" pitchFamily="50" charset="-128"/>
                          <a:cs typeface="ＭＳ 明朝"/>
                        </a:rPr>
                        <a:t>13</a:t>
                      </a:r>
                      <a:r>
                        <a:rPr lang="ja-JP" sz="1400" b="1">
                          <a:effectLst/>
                          <a:latin typeface="AR P丸ゴシック体M04" panose="020F0600000000000000" pitchFamily="50" charset="-128"/>
                          <a:ea typeface="AR P丸ゴシック体M04" panose="020F0600000000000000" pitchFamily="50" charset="-128"/>
                          <a:cs typeface="Arial"/>
                        </a:rPr>
                        <a:t>：</a:t>
                      </a:r>
                      <a:r>
                        <a:rPr lang="en-US" sz="1400" b="1">
                          <a:effectLst/>
                          <a:latin typeface="AR P丸ゴシック体M04" panose="020F0600000000000000" pitchFamily="50" charset="-128"/>
                          <a:ea typeface="AR P丸ゴシック体M04" panose="020F0600000000000000" pitchFamily="50" charset="-128"/>
                          <a:cs typeface="ＭＳ 明朝"/>
                        </a:rPr>
                        <a:t>50</a:t>
                      </a:r>
                      <a:r>
                        <a:rPr lang="ja-JP" sz="1400" b="1">
                          <a:effectLst/>
                          <a:latin typeface="AR P丸ゴシック体M04" panose="020F0600000000000000" pitchFamily="50" charset="-128"/>
                          <a:ea typeface="AR P丸ゴシック体M04" panose="020F0600000000000000" pitchFamily="50" charset="-128"/>
                          <a:cs typeface="Arial"/>
                        </a:rPr>
                        <a:t>～</a:t>
                      </a:r>
                      <a:r>
                        <a:rPr lang="en-US" sz="1400" b="1">
                          <a:effectLst/>
                          <a:latin typeface="AR P丸ゴシック体M04" panose="020F0600000000000000" pitchFamily="50" charset="-128"/>
                          <a:ea typeface="AR P丸ゴシック体M04" panose="020F0600000000000000" pitchFamily="50" charset="-128"/>
                          <a:cs typeface="ＭＳ 明朝"/>
                        </a:rPr>
                        <a:t>15</a:t>
                      </a:r>
                      <a:r>
                        <a:rPr lang="ja-JP" sz="1400" b="1">
                          <a:effectLst/>
                          <a:latin typeface="AR P丸ゴシック体M04" panose="020F0600000000000000" pitchFamily="50" charset="-128"/>
                          <a:ea typeface="AR P丸ゴシック体M04" panose="020F0600000000000000" pitchFamily="50" charset="-128"/>
                          <a:cs typeface="Arial"/>
                        </a:rPr>
                        <a:t>：</a:t>
                      </a:r>
                      <a:r>
                        <a:rPr lang="en-US" sz="1400" b="1">
                          <a:effectLst/>
                          <a:latin typeface="AR P丸ゴシック体M04" panose="020F0600000000000000" pitchFamily="50" charset="-128"/>
                          <a:ea typeface="AR P丸ゴシック体M04" panose="020F0600000000000000" pitchFamily="50" charset="-128"/>
                          <a:cs typeface="ＭＳ 明朝"/>
                        </a:rPr>
                        <a:t>20</a:t>
                      </a:r>
                      <a:endParaRPr lang="ja-JP" sz="1400" b="1">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altLang="en-US" sz="1400" b="1" dirty="0" smtClean="0">
                          <a:effectLst/>
                          <a:latin typeface="AR P丸ゴシック体M04" panose="020F0600000000000000" pitchFamily="50" charset="-128"/>
                          <a:ea typeface="AR P丸ゴシック体M04" panose="020F0600000000000000" pitchFamily="50" charset="-128"/>
                          <a:cs typeface="Arial"/>
                        </a:rPr>
                        <a:t>千葉県の特別支援教育について</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zh-TW" altLang="en-US" sz="1400" b="1" dirty="0" smtClean="0">
                          <a:effectLst/>
                          <a:latin typeface="AR P丸ゴシック体M04" panose="020F0600000000000000" pitchFamily="50" charset="-128"/>
                          <a:ea typeface="AR P丸ゴシック体M04" panose="020F0600000000000000" pitchFamily="50" charset="-128"/>
                          <a:cs typeface="ＭＳ 明朝"/>
                        </a:rPr>
                        <a:t>鈴木栄次</a:t>
                      </a:r>
                    </a:p>
                    <a:p>
                      <a:pPr>
                        <a:spcAft>
                          <a:spcPts val="0"/>
                        </a:spcAft>
                      </a:pP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r h="370840">
                <a:tc>
                  <a:txBody>
                    <a:bodyPr/>
                    <a:lstStyle/>
                    <a:p>
                      <a:pPr>
                        <a:spcAft>
                          <a:spcPts val="0"/>
                        </a:spcAft>
                      </a:pPr>
                      <a:r>
                        <a:rPr lang="en-US" sz="1400" b="1" dirty="0">
                          <a:effectLst/>
                          <a:latin typeface="AR P丸ゴシック体M04" panose="020F0600000000000000" pitchFamily="50" charset="-128"/>
                          <a:ea typeface="AR P丸ゴシック体M04" panose="020F0600000000000000" pitchFamily="50" charset="-128"/>
                          <a:cs typeface="ＭＳ 明朝"/>
                        </a:rPr>
                        <a:t>15</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30</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17</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00</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sz="1400" b="1" dirty="0">
                          <a:effectLst/>
                          <a:latin typeface="AR P丸ゴシック体M04" panose="020F0600000000000000" pitchFamily="50" charset="-128"/>
                          <a:ea typeface="AR P丸ゴシック体M04" panose="020F0600000000000000" pitchFamily="50" charset="-128"/>
                          <a:cs typeface="Arial"/>
                        </a:rPr>
                        <a:t>日本の教育の制度と内容</a:t>
                      </a:r>
                      <a:r>
                        <a:rPr lang="en-US" sz="1400" b="1" dirty="0">
                          <a:effectLst/>
                          <a:latin typeface="AR P丸ゴシック体M04" panose="020F0600000000000000" pitchFamily="50" charset="-128"/>
                          <a:ea typeface="AR P丸ゴシック体M04" panose="020F0600000000000000" pitchFamily="50" charset="-128"/>
                          <a:cs typeface="ＭＳ 明朝"/>
                        </a:rPr>
                        <a:t> </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1" dirty="0" smtClean="0">
                          <a:latin typeface="AR P丸ゴシック体M04" panose="020F0600000000000000" pitchFamily="50" charset="-128"/>
                          <a:ea typeface="AR P丸ゴシック体M04" panose="020F0600000000000000" pitchFamily="50" charset="-128"/>
                        </a:rPr>
                        <a:t>石田祥代</a:t>
                      </a:r>
                    </a:p>
                    <a:p>
                      <a:pPr>
                        <a:spcAft>
                          <a:spcPts val="0"/>
                        </a:spcAft>
                      </a:pP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r h="370840">
                <a:tc>
                  <a:txBody>
                    <a:bodyPr/>
                    <a:lstStyle/>
                    <a:p>
                      <a:pPr>
                        <a:spcAft>
                          <a:spcPts val="0"/>
                        </a:spcAft>
                      </a:pPr>
                      <a:r>
                        <a:rPr lang="en-US" sz="1400" b="1" dirty="0">
                          <a:effectLst/>
                          <a:latin typeface="AR P丸ゴシック体M04" panose="020F0600000000000000" pitchFamily="50" charset="-128"/>
                          <a:ea typeface="AR P丸ゴシック体M04" panose="020F0600000000000000" pitchFamily="50" charset="-128"/>
                          <a:cs typeface="ＭＳ 明朝"/>
                        </a:rPr>
                        <a:t>17</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10</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17</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30</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sz="1400" b="1" dirty="0">
                          <a:effectLst/>
                          <a:latin typeface="AR P丸ゴシック体M04" panose="020F0600000000000000" pitchFamily="50" charset="-128"/>
                          <a:ea typeface="AR P丸ゴシック体M04" panose="020F0600000000000000" pitchFamily="50" charset="-128"/>
                          <a:cs typeface="Arial"/>
                        </a:rPr>
                        <a:t>作業療法士が関与可能なモデル</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effectLst/>
                          <a:latin typeface="AR P丸ゴシック体M04" panose="020F0600000000000000" pitchFamily="50" charset="-128"/>
                          <a:ea typeface="AR P丸ゴシック体M04" panose="020F0600000000000000" pitchFamily="50" charset="-128"/>
                          <a:cs typeface="ＭＳ 明朝"/>
                        </a:rPr>
                        <a:t>酒井康年</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135949071"/>
              </p:ext>
            </p:extLst>
          </p:nvPr>
        </p:nvGraphicFramePr>
        <p:xfrm>
          <a:off x="247301" y="3059832"/>
          <a:ext cx="6206034" cy="2077720"/>
        </p:xfrm>
        <a:graphic>
          <a:graphicData uri="http://schemas.openxmlformats.org/drawingml/2006/table">
            <a:tbl>
              <a:tblPr firstRow="1" bandRow="1">
                <a:tableStyleId>{1FECB4D8-DB02-4DC6-A0A2-4F2EBAE1DC90}</a:tableStyleId>
              </a:tblPr>
              <a:tblGrid>
                <a:gridCol w="1381499"/>
                <a:gridCol w="3528392"/>
                <a:gridCol w="1296143"/>
              </a:tblGrid>
              <a:tr h="370840">
                <a:tc gridSpan="3">
                  <a:txBody>
                    <a:bodyPr/>
                    <a:lstStyle/>
                    <a:p>
                      <a:r>
                        <a:rPr kumimoji="1" lang="en-US" altLang="ja-JP" b="1" dirty="0" smtClean="0">
                          <a:latin typeface="AR P丸ゴシック体M04" panose="020F0600000000000000" pitchFamily="50" charset="-128"/>
                          <a:ea typeface="AR P丸ゴシック体M04" panose="020F0600000000000000" pitchFamily="50" charset="-128"/>
                        </a:rPr>
                        <a:t>2</a:t>
                      </a:r>
                      <a:r>
                        <a:rPr kumimoji="1" lang="ja-JP" altLang="en-US" b="1" dirty="0" smtClean="0">
                          <a:latin typeface="AR P丸ゴシック体M04" panose="020F0600000000000000" pitchFamily="50" charset="-128"/>
                          <a:ea typeface="AR P丸ゴシック体M04" panose="020F0600000000000000" pitchFamily="50" charset="-128"/>
                        </a:rPr>
                        <a:t>日目</a:t>
                      </a:r>
                      <a:endParaRPr kumimoji="1" lang="ja-JP" altLang="en-US" b="1" dirty="0">
                        <a:latin typeface="AR P丸ゴシック体M04" panose="020F0600000000000000" pitchFamily="50" charset="-128"/>
                        <a:ea typeface="AR P丸ゴシック体M04" panose="020F0600000000000000"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pPr>
                        <a:spcAft>
                          <a:spcPts val="0"/>
                        </a:spcAft>
                      </a:pPr>
                      <a:r>
                        <a:rPr lang="en-US" altLang="ja-JP" sz="1400" b="1" dirty="0" smtClean="0">
                          <a:effectLst/>
                          <a:latin typeface="AR P丸ゴシック体M04" panose="020F0600000000000000" pitchFamily="50" charset="-128"/>
                          <a:ea typeface="AR P丸ゴシック体M04" panose="020F0600000000000000" pitchFamily="50" charset="-128"/>
                          <a:cs typeface="ＭＳ 明朝"/>
                        </a:rPr>
                        <a:t>10</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altLang="ja-JP" sz="1400" b="1" dirty="0" smtClean="0">
                          <a:effectLst/>
                          <a:latin typeface="AR P丸ゴシック体M04" panose="020F0600000000000000" pitchFamily="50" charset="-128"/>
                          <a:ea typeface="AR P丸ゴシック体M04" panose="020F0600000000000000" pitchFamily="50" charset="-128"/>
                          <a:cs typeface="Arial"/>
                        </a:rPr>
                        <a:t>0</a:t>
                      </a:r>
                      <a:r>
                        <a:rPr lang="en-US" sz="1400" b="1" dirty="0" smtClean="0">
                          <a:effectLst/>
                          <a:latin typeface="AR P丸ゴシック体M04" panose="020F0600000000000000" pitchFamily="50" charset="-128"/>
                          <a:ea typeface="AR P丸ゴシック体M04" panose="020F0600000000000000" pitchFamily="50" charset="-128"/>
                          <a:cs typeface="ＭＳ 明朝"/>
                        </a:rPr>
                        <a:t>0</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11</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altLang="ja-JP" sz="1400" b="1" dirty="0" smtClean="0">
                          <a:effectLst/>
                          <a:latin typeface="AR P丸ゴシック体M04" panose="020F0600000000000000" pitchFamily="50" charset="-128"/>
                          <a:ea typeface="AR P丸ゴシック体M04" panose="020F0600000000000000" pitchFamily="50" charset="-128"/>
                          <a:cs typeface="Arial"/>
                        </a:rPr>
                        <a:t>5</a:t>
                      </a:r>
                      <a:r>
                        <a:rPr lang="en-US" sz="1400" b="1" dirty="0" smtClean="0">
                          <a:effectLst/>
                          <a:latin typeface="AR P丸ゴシック体M04" panose="020F0600000000000000" pitchFamily="50" charset="-128"/>
                          <a:ea typeface="AR P丸ゴシック体M04" panose="020F0600000000000000" pitchFamily="50" charset="-128"/>
                          <a:cs typeface="ＭＳ 明朝"/>
                        </a:rPr>
                        <a:t>0</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sz="1400" b="1">
                          <a:effectLst/>
                          <a:latin typeface="AR P丸ゴシック体M04" panose="020F0600000000000000" pitchFamily="50" charset="-128"/>
                          <a:ea typeface="AR P丸ゴシック体M04" panose="020F0600000000000000" pitchFamily="50" charset="-128"/>
                          <a:cs typeface="Arial"/>
                        </a:rPr>
                        <a:t>総合的なアセスメント</a:t>
                      </a:r>
                      <a:r>
                        <a:rPr lang="en-US" sz="1400" b="1">
                          <a:effectLst/>
                          <a:latin typeface="AR P丸ゴシック体M04" panose="020F0600000000000000" pitchFamily="50" charset="-128"/>
                          <a:ea typeface="AR P丸ゴシック体M04" panose="020F0600000000000000" pitchFamily="50" charset="-128"/>
                          <a:cs typeface="ＭＳ 明朝"/>
                        </a:rPr>
                        <a:t> </a:t>
                      </a:r>
                      <a:endParaRPr lang="ja-JP" sz="1400" b="1">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effectLst/>
                          <a:latin typeface="AR P丸ゴシック体M04" panose="020F0600000000000000" pitchFamily="50" charset="-128"/>
                          <a:ea typeface="AR P丸ゴシック体M04" panose="020F0600000000000000" pitchFamily="50" charset="-128"/>
                          <a:cs typeface="ＭＳ 明朝"/>
                        </a:rPr>
                        <a:t>有川真弓</a:t>
                      </a:r>
                      <a:endParaRPr lang="en-US" altLang="ja-JP" sz="1400" b="1" dirty="0" smtClean="0">
                        <a:effectLst/>
                        <a:latin typeface="AR P丸ゴシック体M04" panose="020F0600000000000000" pitchFamily="50" charset="-128"/>
                        <a:ea typeface="AR P丸ゴシック体M04" panose="020F0600000000000000" pitchFamily="50" charset="-128"/>
                        <a:cs typeface="ＭＳ 明朝"/>
                      </a:endParaRPr>
                    </a:p>
                    <a:p>
                      <a:pPr>
                        <a:spcAft>
                          <a:spcPts val="0"/>
                        </a:spcAft>
                      </a:pP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r h="370840">
                <a:tc>
                  <a:txBody>
                    <a:bodyPr/>
                    <a:lstStyle/>
                    <a:p>
                      <a:pPr>
                        <a:spcAft>
                          <a:spcPts val="0"/>
                        </a:spcAft>
                      </a:pPr>
                      <a:r>
                        <a:rPr lang="en-US" sz="1400" b="1" dirty="0" smtClean="0">
                          <a:effectLst/>
                          <a:latin typeface="AR P丸ゴシック体M04" panose="020F0600000000000000" pitchFamily="50" charset="-128"/>
                          <a:ea typeface="AR P丸ゴシック体M04" panose="020F0600000000000000" pitchFamily="50" charset="-128"/>
                          <a:cs typeface="ＭＳ 明朝"/>
                        </a:rPr>
                        <a:t>1</a:t>
                      </a:r>
                      <a:r>
                        <a:rPr lang="en-US" altLang="ja-JP" sz="1400" b="1" dirty="0" smtClean="0">
                          <a:effectLst/>
                          <a:latin typeface="AR P丸ゴシック体M04" panose="020F0600000000000000" pitchFamily="50" charset="-128"/>
                          <a:ea typeface="AR P丸ゴシック体M04" panose="020F0600000000000000" pitchFamily="50" charset="-128"/>
                          <a:cs typeface="ＭＳ 明朝"/>
                        </a:rPr>
                        <a:t>2</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altLang="ja-JP" sz="1400" b="1" dirty="0" smtClean="0">
                          <a:effectLst/>
                          <a:latin typeface="AR P丸ゴシック体M04" panose="020F0600000000000000" pitchFamily="50" charset="-128"/>
                          <a:ea typeface="AR P丸ゴシック体M04" panose="020F0600000000000000" pitchFamily="50" charset="-128"/>
                          <a:cs typeface="Arial"/>
                        </a:rPr>
                        <a:t>0</a:t>
                      </a:r>
                      <a:r>
                        <a:rPr lang="en-US" sz="1400" b="1" dirty="0" smtClean="0">
                          <a:effectLst/>
                          <a:latin typeface="AR P丸ゴシック体M04" panose="020F0600000000000000" pitchFamily="50" charset="-128"/>
                          <a:ea typeface="AR P丸ゴシック体M04" panose="020F0600000000000000" pitchFamily="50" charset="-128"/>
                          <a:cs typeface="ＭＳ 明朝"/>
                        </a:rPr>
                        <a:t>0</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12</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altLang="ja-JP" sz="1400" b="1" dirty="0" smtClean="0">
                          <a:effectLst/>
                          <a:latin typeface="AR P丸ゴシック体M04" panose="020F0600000000000000" pitchFamily="50" charset="-128"/>
                          <a:ea typeface="AR P丸ゴシック体M04" panose="020F0600000000000000" pitchFamily="50" charset="-128"/>
                          <a:cs typeface="Arial"/>
                        </a:rPr>
                        <a:t>3</a:t>
                      </a:r>
                      <a:r>
                        <a:rPr lang="en-US" sz="1400" b="1" dirty="0" smtClean="0">
                          <a:effectLst/>
                          <a:latin typeface="AR P丸ゴシック体M04" panose="020F0600000000000000" pitchFamily="50" charset="-128"/>
                          <a:ea typeface="AR P丸ゴシック体M04" panose="020F0600000000000000" pitchFamily="50" charset="-128"/>
                          <a:cs typeface="ＭＳ 明朝"/>
                        </a:rPr>
                        <a:t>0</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sz="1400" b="1" dirty="0">
                          <a:effectLst/>
                          <a:latin typeface="AR P丸ゴシック体M04" panose="020F0600000000000000" pitchFamily="50" charset="-128"/>
                          <a:ea typeface="AR P丸ゴシック体M04" panose="020F0600000000000000" pitchFamily="50" charset="-128"/>
                          <a:cs typeface="Arial"/>
                        </a:rPr>
                        <a:t>学校における作業療法士による支援</a:t>
                      </a:r>
                      <a:r>
                        <a:rPr lang="en-US" sz="1400" b="1" dirty="0">
                          <a:effectLst/>
                          <a:latin typeface="AR P丸ゴシック体M04" panose="020F0600000000000000" pitchFamily="50" charset="-128"/>
                          <a:ea typeface="AR P丸ゴシック体M04" panose="020F0600000000000000" pitchFamily="50" charset="-128"/>
                          <a:cs typeface="ＭＳ 明朝"/>
                        </a:rPr>
                        <a:t> </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effectLst/>
                          <a:latin typeface="AR P丸ゴシック体M04" panose="020F0600000000000000" pitchFamily="50" charset="-128"/>
                          <a:ea typeface="AR P丸ゴシック体M04" panose="020F0600000000000000" pitchFamily="50" charset="-128"/>
                          <a:cs typeface="ＭＳ 明朝"/>
                        </a:rPr>
                        <a:t>古橋理恵</a:t>
                      </a:r>
                      <a:endParaRPr lang="en-US" altLang="ja-JP" sz="1400" b="1" dirty="0" smtClean="0">
                        <a:effectLst/>
                        <a:latin typeface="AR P丸ゴシック体M04" panose="020F0600000000000000" pitchFamily="50" charset="-128"/>
                        <a:ea typeface="AR P丸ゴシック体M04" panose="020F0600000000000000" pitchFamily="50" charset="-128"/>
                        <a:cs typeface="ＭＳ 明朝"/>
                      </a:endParaRPr>
                    </a:p>
                    <a:p>
                      <a:pPr>
                        <a:spcAft>
                          <a:spcPts val="0"/>
                        </a:spcAft>
                      </a:pP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r h="370840">
                <a:tc>
                  <a:txBody>
                    <a:bodyPr/>
                    <a:lstStyle/>
                    <a:p>
                      <a:pPr>
                        <a:spcAft>
                          <a:spcPts val="0"/>
                        </a:spcAft>
                      </a:pPr>
                      <a:r>
                        <a:rPr lang="en-US" sz="1400" b="1" dirty="0" smtClean="0">
                          <a:effectLst/>
                          <a:latin typeface="AR P丸ゴシック体M04" panose="020F0600000000000000" pitchFamily="50" charset="-128"/>
                          <a:ea typeface="AR P丸ゴシック体M04" panose="020F0600000000000000" pitchFamily="50" charset="-128"/>
                          <a:cs typeface="ＭＳ 明朝"/>
                        </a:rPr>
                        <a:t>13</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altLang="ja-JP" sz="1400" b="1" dirty="0" smtClean="0">
                          <a:effectLst/>
                          <a:latin typeface="AR P丸ゴシック体M04" panose="020F0600000000000000" pitchFamily="50" charset="-128"/>
                          <a:ea typeface="AR P丸ゴシック体M04" panose="020F0600000000000000" pitchFamily="50" charset="-128"/>
                          <a:cs typeface="Arial"/>
                        </a:rPr>
                        <a:t>3</a:t>
                      </a:r>
                      <a:r>
                        <a:rPr lang="en-US" sz="1400" b="1" dirty="0" smtClean="0">
                          <a:effectLst/>
                          <a:latin typeface="AR P丸ゴシック体M04" panose="020F0600000000000000" pitchFamily="50" charset="-128"/>
                          <a:ea typeface="AR P丸ゴシック体M04" panose="020F0600000000000000" pitchFamily="50" charset="-128"/>
                          <a:cs typeface="ＭＳ 明朝"/>
                        </a:rPr>
                        <a:t>0</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sz="1400" b="1" dirty="0" smtClean="0">
                          <a:effectLst/>
                          <a:latin typeface="AR P丸ゴシック体M04" panose="020F0600000000000000" pitchFamily="50" charset="-128"/>
                          <a:ea typeface="AR P丸ゴシック体M04" panose="020F0600000000000000" pitchFamily="50" charset="-128"/>
                          <a:cs typeface="ＭＳ 明朝"/>
                        </a:rPr>
                        <a:t>1</a:t>
                      </a:r>
                      <a:r>
                        <a:rPr lang="en-US" altLang="ja-JP" sz="1400" b="1" dirty="0" smtClean="0">
                          <a:effectLst/>
                          <a:latin typeface="AR P丸ゴシック体M04" panose="020F0600000000000000" pitchFamily="50" charset="-128"/>
                          <a:ea typeface="AR P丸ゴシック体M04" panose="020F0600000000000000" pitchFamily="50" charset="-128"/>
                          <a:cs typeface="ＭＳ 明朝"/>
                        </a:rPr>
                        <a:t>5</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altLang="ja-JP" sz="1400" b="1" dirty="0" smtClean="0">
                          <a:effectLst/>
                          <a:latin typeface="AR P丸ゴシック体M04" panose="020F0600000000000000" pitchFamily="50" charset="-128"/>
                          <a:ea typeface="AR P丸ゴシック体M04" panose="020F0600000000000000" pitchFamily="50" charset="-128"/>
                          <a:cs typeface="Arial"/>
                        </a:rPr>
                        <a:t>0</a:t>
                      </a:r>
                      <a:r>
                        <a:rPr lang="en-US" sz="1400" b="1" dirty="0" smtClean="0">
                          <a:effectLst/>
                          <a:latin typeface="AR P丸ゴシック体M04" panose="020F0600000000000000" pitchFamily="50" charset="-128"/>
                          <a:ea typeface="AR P丸ゴシック体M04" panose="020F0600000000000000" pitchFamily="50" charset="-128"/>
                          <a:cs typeface="ＭＳ 明朝"/>
                        </a:rPr>
                        <a:t>0</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sz="1400" b="1">
                          <a:effectLst/>
                          <a:latin typeface="AR P丸ゴシック体M04" panose="020F0600000000000000" pitchFamily="50" charset="-128"/>
                          <a:ea typeface="AR P丸ゴシック体M04" panose="020F0600000000000000" pitchFamily="50" charset="-128"/>
                          <a:cs typeface="Arial"/>
                        </a:rPr>
                        <a:t>事例を通じた学び</a:t>
                      </a:r>
                      <a:r>
                        <a:rPr lang="en-US" sz="1400" b="1">
                          <a:effectLst/>
                          <a:latin typeface="AR P丸ゴシック体M04" panose="020F0600000000000000" pitchFamily="50" charset="-128"/>
                          <a:ea typeface="AR P丸ゴシック体M04" panose="020F0600000000000000" pitchFamily="50" charset="-128"/>
                          <a:cs typeface="ＭＳ 明朝"/>
                        </a:rPr>
                        <a:t>(</a:t>
                      </a:r>
                      <a:r>
                        <a:rPr lang="ja-JP" sz="1400" b="1">
                          <a:effectLst/>
                          <a:latin typeface="AR P丸ゴシック体M04" panose="020F0600000000000000" pitchFamily="50" charset="-128"/>
                          <a:ea typeface="AR P丸ゴシック体M04" panose="020F0600000000000000" pitchFamily="50" charset="-128"/>
                          <a:cs typeface="Arial"/>
                        </a:rPr>
                        <a:t>グループワーク含む</a:t>
                      </a:r>
                      <a:r>
                        <a:rPr lang="en-US" sz="1400" b="1">
                          <a:effectLst/>
                          <a:latin typeface="AR P丸ゴシック体M04" panose="020F0600000000000000" pitchFamily="50" charset="-128"/>
                          <a:ea typeface="AR P丸ゴシック体M04" panose="020F0600000000000000" pitchFamily="50" charset="-128"/>
                          <a:cs typeface="ＭＳ 明朝"/>
                        </a:rPr>
                        <a:t>) </a:t>
                      </a:r>
                      <a:endParaRPr lang="ja-JP" sz="1400" b="1">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effectLst/>
                          <a:latin typeface="AR P丸ゴシック体M04" panose="020F0600000000000000" pitchFamily="50" charset="-128"/>
                          <a:ea typeface="AR P丸ゴシック体M04" panose="020F0600000000000000" pitchFamily="50" charset="-128"/>
                          <a:cs typeface="ＭＳ 明朝"/>
                        </a:rPr>
                        <a:t>遠藤冴子</a:t>
                      </a:r>
                      <a:endParaRPr lang="en-US" altLang="ja-JP" sz="1400" b="1" dirty="0" smtClean="0">
                        <a:effectLst/>
                        <a:latin typeface="AR P丸ゴシック体M04" panose="020F0600000000000000" pitchFamily="50" charset="-128"/>
                        <a:ea typeface="AR P丸ゴシック体M04" panose="020F0600000000000000" pitchFamily="50" charset="-128"/>
                        <a:cs typeface="ＭＳ 明朝"/>
                      </a:endParaRPr>
                    </a:p>
                    <a:p>
                      <a:pPr>
                        <a:spcAft>
                          <a:spcPts val="0"/>
                        </a:spcAft>
                      </a:pP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r h="370840">
                <a:tc>
                  <a:txBody>
                    <a:bodyPr/>
                    <a:lstStyle/>
                    <a:p>
                      <a:pPr>
                        <a:spcAft>
                          <a:spcPts val="0"/>
                        </a:spcAft>
                      </a:pPr>
                      <a:r>
                        <a:rPr lang="en-US" sz="1400" b="1" dirty="0" smtClean="0">
                          <a:effectLst/>
                          <a:latin typeface="AR P丸ゴシック体M04" panose="020F0600000000000000" pitchFamily="50" charset="-128"/>
                          <a:ea typeface="AR P丸ゴシック体M04" panose="020F0600000000000000" pitchFamily="50" charset="-128"/>
                          <a:cs typeface="ＭＳ 明朝"/>
                        </a:rPr>
                        <a:t>1</a:t>
                      </a:r>
                      <a:r>
                        <a:rPr lang="en-US" altLang="ja-JP" sz="1400" b="1" dirty="0" smtClean="0">
                          <a:effectLst/>
                          <a:latin typeface="AR P丸ゴシック体M04" panose="020F0600000000000000" pitchFamily="50" charset="-128"/>
                          <a:ea typeface="AR P丸ゴシック体M04" panose="020F0600000000000000" pitchFamily="50" charset="-128"/>
                          <a:cs typeface="ＭＳ 明朝"/>
                        </a:rPr>
                        <a:t>5</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altLang="ja-JP" sz="1400" b="1" dirty="0" smtClean="0">
                          <a:effectLst/>
                          <a:latin typeface="AR P丸ゴシック体M04" panose="020F0600000000000000" pitchFamily="50" charset="-128"/>
                          <a:ea typeface="AR P丸ゴシック体M04" panose="020F0600000000000000" pitchFamily="50" charset="-128"/>
                          <a:cs typeface="Arial"/>
                        </a:rPr>
                        <a:t>1</a:t>
                      </a:r>
                      <a:r>
                        <a:rPr lang="en-US" sz="1400" b="1" dirty="0" smtClean="0">
                          <a:effectLst/>
                          <a:latin typeface="AR P丸ゴシック体M04" panose="020F0600000000000000" pitchFamily="50" charset="-128"/>
                          <a:ea typeface="AR P丸ゴシック体M04" panose="020F0600000000000000" pitchFamily="50" charset="-128"/>
                          <a:cs typeface="ＭＳ 明朝"/>
                        </a:rPr>
                        <a:t>0</a:t>
                      </a:r>
                      <a:r>
                        <a:rPr lang="ja-JP" sz="1400" b="1" dirty="0">
                          <a:effectLst/>
                          <a:latin typeface="AR P丸ゴシック体M04" panose="020F0600000000000000" pitchFamily="50" charset="-128"/>
                          <a:ea typeface="AR P丸ゴシック体M04" panose="020F0600000000000000" pitchFamily="50" charset="-128"/>
                          <a:cs typeface="Arial"/>
                        </a:rPr>
                        <a:t>～</a:t>
                      </a:r>
                      <a:r>
                        <a:rPr lang="en-US" sz="1400" b="1" dirty="0">
                          <a:effectLst/>
                          <a:latin typeface="AR P丸ゴシック体M04" panose="020F0600000000000000" pitchFamily="50" charset="-128"/>
                          <a:ea typeface="AR P丸ゴシック体M04" panose="020F0600000000000000" pitchFamily="50" charset="-128"/>
                          <a:cs typeface="ＭＳ 明朝"/>
                        </a:rPr>
                        <a:t>15</a:t>
                      </a:r>
                      <a:r>
                        <a:rPr lang="ja-JP" sz="1400" b="1" dirty="0" smtClean="0">
                          <a:effectLst/>
                          <a:latin typeface="AR P丸ゴシック体M04" panose="020F0600000000000000" pitchFamily="50" charset="-128"/>
                          <a:ea typeface="AR P丸ゴシック体M04" panose="020F0600000000000000" pitchFamily="50" charset="-128"/>
                          <a:cs typeface="Arial"/>
                        </a:rPr>
                        <a:t>：</a:t>
                      </a:r>
                      <a:r>
                        <a:rPr lang="en-US" altLang="ja-JP" sz="1400" b="1" dirty="0" smtClean="0">
                          <a:effectLst/>
                          <a:latin typeface="AR P丸ゴシック体M04" panose="020F0600000000000000" pitchFamily="50" charset="-128"/>
                          <a:ea typeface="AR P丸ゴシック体M04" panose="020F0600000000000000" pitchFamily="50" charset="-128"/>
                          <a:cs typeface="Arial"/>
                        </a:rPr>
                        <a:t>3</a:t>
                      </a:r>
                      <a:r>
                        <a:rPr lang="en-US" sz="1400" b="1" dirty="0" smtClean="0">
                          <a:effectLst/>
                          <a:latin typeface="AR P丸ゴシック体M04" panose="020F0600000000000000" pitchFamily="50" charset="-128"/>
                          <a:ea typeface="AR P丸ゴシック体M04" panose="020F0600000000000000" pitchFamily="50" charset="-128"/>
                          <a:cs typeface="ＭＳ 明朝"/>
                        </a:rPr>
                        <a:t>0</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a:spcAft>
                          <a:spcPts val="0"/>
                        </a:spcAft>
                      </a:pPr>
                      <a:r>
                        <a:rPr lang="ja-JP" sz="1400" b="1" dirty="0">
                          <a:effectLst/>
                          <a:latin typeface="AR P丸ゴシック体M04" panose="020F0600000000000000" pitchFamily="50" charset="-128"/>
                          <a:ea typeface="AR P丸ゴシック体M04" panose="020F0600000000000000" pitchFamily="50" charset="-128"/>
                          <a:cs typeface="Arial"/>
                        </a:rPr>
                        <a:t>まとめ</a:t>
                      </a: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effectLst/>
                          <a:latin typeface="AR P丸ゴシック体M04" panose="020F0600000000000000" pitchFamily="50" charset="-128"/>
                          <a:ea typeface="AR P丸ゴシック体M04" panose="020F0600000000000000" pitchFamily="50" charset="-128"/>
                          <a:cs typeface="ＭＳ 明朝"/>
                        </a:rPr>
                        <a:t>古橋理恵</a:t>
                      </a:r>
                      <a:endParaRPr lang="en-US" altLang="ja-JP" sz="1400" b="1" dirty="0" smtClean="0">
                        <a:effectLst/>
                        <a:latin typeface="AR P丸ゴシック体M04" panose="020F0600000000000000" pitchFamily="50" charset="-128"/>
                        <a:ea typeface="AR P丸ゴシック体M04" panose="020F0600000000000000" pitchFamily="50" charset="-128"/>
                        <a:cs typeface="ＭＳ 明朝"/>
                      </a:endParaRPr>
                    </a:p>
                    <a:p>
                      <a:pPr>
                        <a:spcAft>
                          <a:spcPts val="0"/>
                        </a:spcAft>
                      </a:pPr>
                      <a:endParaRPr lang="ja-JP" sz="1400" b="1" dirty="0">
                        <a:effectLst/>
                        <a:latin typeface="AR P丸ゴシック体M04" panose="020F0600000000000000" pitchFamily="50" charset="-128"/>
                        <a:ea typeface="AR P丸ゴシック体M04" panose="020F0600000000000000" pitchFamily="50" charset="-128"/>
                        <a:cs typeface="ＭＳ 明朝"/>
                      </a:endParaRPr>
                    </a:p>
                  </a:txBody>
                  <a:tcPr marL="68580" marR="68580" marT="0" marB="0"/>
                </a:tc>
              </a:tr>
            </a:tbl>
          </a:graphicData>
        </a:graphic>
      </p:graphicFrame>
      <p:sp>
        <p:nvSpPr>
          <p:cNvPr id="12" name="テキスト ボックス 11"/>
          <p:cNvSpPr txBox="1"/>
          <p:nvPr/>
        </p:nvSpPr>
        <p:spPr>
          <a:xfrm>
            <a:off x="247301" y="251520"/>
            <a:ext cx="2146742" cy="369332"/>
          </a:xfrm>
          <a:prstGeom prst="rect">
            <a:avLst/>
          </a:prstGeom>
          <a:noFill/>
        </p:spPr>
        <p:txBody>
          <a:bodyPr wrap="none" rtlCol="0">
            <a:spAutoFit/>
          </a:bodyPr>
          <a:lstStyle/>
          <a:p>
            <a:r>
              <a:rPr kumimoji="1" lang="ja-JP" altLang="en-US" b="1" dirty="0" smtClean="0"/>
              <a:t>スケジュール（予定）</a:t>
            </a:r>
            <a:endParaRPr kumimoji="1" lang="ja-JP" altLang="en-US" b="1" dirty="0"/>
          </a:p>
        </p:txBody>
      </p:sp>
      <p:sp>
        <p:nvSpPr>
          <p:cNvPr id="13" name="テキスト ボックス 12"/>
          <p:cNvSpPr txBox="1"/>
          <p:nvPr/>
        </p:nvSpPr>
        <p:spPr>
          <a:xfrm>
            <a:off x="59389" y="6588224"/>
            <a:ext cx="4872200" cy="2462213"/>
          </a:xfrm>
          <a:prstGeom prst="rect">
            <a:avLst/>
          </a:prstGeom>
          <a:noFill/>
        </p:spPr>
        <p:txBody>
          <a:bodyPr wrap="square" rtlCol="0">
            <a:spAutoFit/>
          </a:bodyPr>
          <a:lstStyle/>
          <a:p>
            <a:pPr eaLnBrk="1" fontAlgn="auto" hangingPunct="1">
              <a:spcBef>
                <a:spcPts val="0"/>
              </a:spcBef>
              <a:spcAft>
                <a:spcPts val="0"/>
              </a:spcAft>
              <a:defRPr/>
            </a:pPr>
            <a:r>
              <a:rPr lang="ja-JP" altLang="en-US" sz="1400" b="1" dirty="0">
                <a:latin typeface="+mn-ea"/>
              </a:rPr>
              <a:t>締　切：平成</a:t>
            </a:r>
            <a:r>
              <a:rPr lang="en-US" altLang="ja-JP" sz="1400" b="1" dirty="0">
                <a:latin typeface="+mn-ea"/>
              </a:rPr>
              <a:t>30</a:t>
            </a:r>
            <a:r>
              <a:rPr lang="ja-JP" altLang="en-US" sz="1400" b="1" dirty="0">
                <a:latin typeface="+mn-ea"/>
              </a:rPr>
              <a:t>年</a:t>
            </a:r>
            <a:r>
              <a:rPr lang="en-US" altLang="ja-JP" sz="1400" b="1" dirty="0">
                <a:latin typeface="+mn-ea"/>
              </a:rPr>
              <a:t>10</a:t>
            </a:r>
            <a:r>
              <a:rPr lang="ja-JP" altLang="en-US" sz="1400" b="1" dirty="0">
                <a:latin typeface="+mn-ea"/>
              </a:rPr>
              <a:t>月</a:t>
            </a:r>
            <a:r>
              <a:rPr lang="en-US" altLang="ja-JP" sz="1400" b="1" dirty="0">
                <a:latin typeface="+mn-ea"/>
              </a:rPr>
              <a:t>12</a:t>
            </a:r>
            <a:r>
              <a:rPr lang="ja-JP" altLang="en-US" sz="1400" b="1" dirty="0">
                <a:latin typeface="+mn-ea"/>
              </a:rPr>
              <a:t>日（金</a:t>
            </a:r>
            <a:r>
              <a:rPr lang="ja-JP" altLang="en-US" sz="1400" b="1" dirty="0" smtClean="0">
                <a:latin typeface="+mn-ea"/>
              </a:rPr>
              <a:t>）</a:t>
            </a:r>
            <a:endParaRPr lang="en-US" altLang="ja-JP" sz="1400" b="1" dirty="0" smtClean="0">
              <a:latin typeface="+mn-ea"/>
            </a:endParaRPr>
          </a:p>
          <a:p>
            <a:pPr eaLnBrk="1" fontAlgn="auto" hangingPunct="1">
              <a:spcBef>
                <a:spcPts val="0"/>
              </a:spcBef>
              <a:spcAft>
                <a:spcPts val="0"/>
              </a:spcAft>
              <a:defRPr/>
            </a:pPr>
            <a:endParaRPr lang="ja-JP" altLang="en-US" sz="1400" b="1" dirty="0">
              <a:latin typeface="+mn-ea"/>
            </a:endParaRPr>
          </a:p>
          <a:p>
            <a:pPr marL="285750" indent="-285750" eaLnBrk="1" fontAlgn="auto" hangingPunct="1">
              <a:spcBef>
                <a:spcPts val="0"/>
              </a:spcBef>
              <a:spcAft>
                <a:spcPts val="0"/>
              </a:spcAft>
              <a:buFont typeface="Wingdings" panose="05000000000000000000" pitchFamily="2" charset="2"/>
              <a:buChar char="Ø"/>
              <a:defRPr/>
            </a:pPr>
            <a:r>
              <a:rPr lang="ja-JP" altLang="en-US" sz="1400" b="1" dirty="0">
                <a:latin typeface="+mn-ea"/>
              </a:rPr>
              <a:t>携帯電話・</a:t>
            </a:r>
            <a:r>
              <a:rPr lang="en-US" altLang="ja-JP" sz="1400" b="1" dirty="0">
                <a:latin typeface="+mn-ea"/>
              </a:rPr>
              <a:t>YAHOO</a:t>
            </a:r>
            <a:r>
              <a:rPr lang="ja-JP" altLang="en-US" sz="1400" b="1" dirty="0">
                <a:latin typeface="+mn-ea"/>
              </a:rPr>
              <a:t>のフリーメールをお使いの方は、ドメイン解除しておいてください。</a:t>
            </a:r>
          </a:p>
          <a:p>
            <a:pPr marL="285750" indent="-285750" eaLnBrk="1" fontAlgn="auto" hangingPunct="1">
              <a:spcBef>
                <a:spcPts val="0"/>
              </a:spcBef>
              <a:spcAft>
                <a:spcPts val="0"/>
              </a:spcAft>
              <a:buFont typeface="Wingdings" panose="05000000000000000000" pitchFamily="2" charset="2"/>
              <a:buChar char="Ø"/>
              <a:defRPr/>
            </a:pPr>
            <a:r>
              <a:rPr lang="ja-JP" altLang="en-US" sz="1400" b="1" dirty="0">
                <a:latin typeface="+mn-ea"/>
              </a:rPr>
              <a:t>メール受信</a:t>
            </a:r>
            <a:r>
              <a:rPr lang="en-US" altLang="ja-JP" sz="1400" b="1" dirty="0">
                <a:latin typeface="+mn-ea"/>
              </a:rPr>
              <a:t>1</a:t>
            </a:r>
            <a:r>
              <a:rPr lang="ja-JP" altLang="en-US" sz="1400" b="1" dirty="0">
                <a:latin typeface="+mn-ea"/>
              </a:rPr>
              <a:t>週間以内に必ず受講可否のメールを送ります。そのメールがない場合には、迷惑メールボックス等を確認し、確認できない場合には、再度その旨をお知らせ下さい。</a:t>
            </a:r>
          </a:p>
          <a:p>
            <a:pPr marL="285750" indent="-285750" eaLnBrk="1" fontAlgn="auto" hangingPunct="1">
              <a:spcBef>
                <a:spcPts val="0"/>
              </a:spcBef>
              <a:spcAft>
                <a:spcPts val="0"/>
              </a:spcAft>
              <a:buFont typeface="Wingdings" panose="05000000000000000000" pitchFamily="2" charset="2"/>
              <a:buChar char="Ø"/>
              <a:defRPr/>
            </a:pPr>
            <a:r>
              <a:rPr lang="ja-JP" altLang="en-US" sz="1400" b="1" dirty="0" smtClean="0">
                <a:latin typeface="+mn-ea"/>
              </a:rPr>
              <a:t>託児等何ら</a:t>
            </a:r>
            <a:r>
              <a:rPr lang="ja-JP" altLang="en-US" sz="1400" b="1" dirty="0">
                <a:latin typeface="+mn-ea"/>
              </a:rPr>
              <a:t>かの配慮が必要な方については</a:t>
            </a:r>
            <a:r>
              <a:rPr lang="ja-JP" altLang="en-US" sz="1400" b="1" dirty="0" smtClean="0">
                <a:latin typeface="+mn-ea"/>
              </a:rPr>
              <a:t>、</a:t>
            </a:r>
            <a:r>
              <a:rPr lang="en-US" altLang="ja-JP" sz="1400" b="1" dirty="0">
                <a:latin typeface="+mn-ea"/>
              </a:rPr>
              <a:t>9</a:t>
            </a:r>
            <a:r>
              <a:rPr lang="ja-JP" altLang="en-US" sz="1400" b="1" dirty="0" smtClean="0">
                <a:latin typeface="+mn-ea"/>
              </a:rPr>
              <a:t>月</a:t>
            </a:r>
            <a:r>
              <a:rPr lang="en-US" altLang="ja-JP" sz="1400" b="1" dirty="0">
                <a:latin typeface="+mn-ea"/>
              </a:rPr>
              <a:t>25</a:t>
            </a:r>
            <a:r>
              <a:rPr lang="ja-JP" altLang="en-US" sz="1400" b="1" dirty="0">
                <a:latin typeface="+mn-ea"/>
              </a:rPr>
              <a:t>日までにご連絡ください。</a:t>
            </a:r>
          </a:p>
          <a:p>
            <a:pPr marL="285750" indent="-285750" eaLnBrk="1" fontAlgn="auto" hangingPunct="1">
              <a:spcBef>
                <a:spcPts val="0"/>
              </a:spcBef>
              <a:spcAft>
                <a:spcPts val="0"/>
              </a:spcAft>
              <a:buFont typeface="Wingdings" panose="05000000000000000000" pitchFamily="2" charset="2"/>
              <a:buChar char="Ø"/>
              <a:defRPr/>
            </a:pPr>
            <a:r>
              <a:rPr lang="ja-JP" altLang="en-US" sz="1400" b="1" dirty="0">
                <a:latin typeface="+mn-ea"/>
              </a:rPr>
              <a:t>参加キャンセルの場合は、研修会</a:t>
            </a:r>
            <a:r>
              <a:rPr lang="en-US" altLang="ja-JP" sz="1400" b="1" dirty="0">
                <a:latin typeface="+mn-ea"/>
              </a:rPr>
              <a:t>3</a:t>
            </a:r>
            <a:r>
              <a:rPr lang="ja-JP" altLang="en-US" sz="1400" b="1" dirty="0">
                <a:latin typeface="+mn-ea"/>
              </a:rPr>
              <a:t>日前までにメールにてご連絡ください</a:t>
            </a:r>
            <a:r>
              <a:rPr lang="ja-JP" altLang="en-US" sz="1400" b="1" dirty="0" smtClean="0">
                <a:latin typeface="+mn-ea"/>
              </a:rPr>
              <a:t>。</a:t>
            </a:r>
            <a:endParaRPr kumimoji="1" lang="ja-JP" altLang="en-US" sz="1400" dirty="0"/>
          </a:p>
        </p:txBody>
      </p:sp>
      <p:pic>
        <p:nvPicPr>
          <p:cNvPr id="18" name="Picture 4" descr="C:\Users\mayumi.arikawa\Pictures\小中高校アイコン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4776" y="7311220"/>
            <a:ext cx="1727899" cy="1727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26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350</Words>
  <Application>Microsoft Office PowerPoint</Application>
  <PresentationFormat>画面に合わせる (4:3)</PresentationFormat>
  <Paragraphs>66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千葉県作業療法士会 学術部 発達障害委員会主催</vt:lpstr>
      <vt:lpstr>PowerPoint プレゼンテーション</vt:lpstr>
    </vt:vector>
  </TitlesOfParts>
  <Company>千葉県立保健医療大学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CPUHS</dc:creator>
  <cp:lastModifiedBy>CPUHS</cp:lastModifiedBy>
  <cp:revision>71</cp:revision>
  <cp:lastPrinted>2018-06-04T08:01:58Z</cp:lastPrinted>
  <dcterms:created xsi:type="dcterms:W3CDTF">2014-10-28T02:57:14Z</dcterms:created>
  <dcterms:modified xsi:type="dcterms:W3CDTF">2018-06-04T08:50:38Z</dcterms:modified>
</cp:coreProperties>
</file>